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3"/>
    <p:sldId id="260" r:id="rId4"/>
    <p:sldId id="277" r:id="rId5"/>
    <p:sldId id="278" r:id="rId6"/>
    <p:sldId id="283" r:id="rId7"/>
    <p:sldId id="280" r:id="rId8"/>
    <p:sldId id="281" r:id="rId9"/>
    <p:sldId id="284" r:id="rId10"/>
    <p:sldId id="285" r:id="rId1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C8DF"/>
    <a:srgbClr val="A6DC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987" autoAdjust="0"/>
    <p:restoredTop sz="94660"/>
  </p:normalViewPr>
  <p:slideViewPr>
    <p:cSldViewPr snapToGrid="0">
      <p:cViewPr varScale="1">
        <p:scale>
          <a:sx n="71" d="100"/>
          <a:sy n="71" d="100"/>
        </p:scale>
        <p:origin x="60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.xml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3.png"/><Relationship Id="rId2" Type="http://schemas.openxmlformats.org/officeDocument/2006/relationships/tags" Target="../tags/tag4.xml"/><Relationship Id="rId1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.xml"/><Relationship Id="rId1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.xml"/><Relationship Id="rId1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1786255" y="2344420"/>
            <a:ext cx="9396730" cy="2584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5400">
                <a:solidFill>
                  <a:schemeClr val="tx1">
                    <a:lumMod val="65000"/>
                    <a:lumOff val="35000"/>
                  </a:schemeClr>
                </a:solidFill>
                <a:latin typeface="汉仪良品线简" panose="00020600040101010101" pitchFamily="18" charset="-122"/>
                <a:ea typeface="汉仪良品线简" panose="00020600040101010101" pitchFamily="18" charset="-122"/>
                <a:cs typeface="阿里巴巴普惠体 R" panose="00020600040101010101" pitchFamily="18" charset="-122"/>
              </a:rPr>
              <a:t>（图文解读）菏泽市定陶区冉堌镇人民政府</a:t>
            </a:r>
            <a:r>
              <a:rPr lang="en-US" altLang="zh-CN" sz="5400">
                <a:solidFill>
                  <a:schemeClr val="tx1">
                    <a:lumMod val="65000"/>
                    <a:lumOff val="35000"/>
                  </a:schemeClr>
                </a:solidFill>
                <a:latin typeface="汉仪良品线简" panose="00020600040101010101" pitchFamily="18" charset="-122"/>
                <a:ea typeface="汉仪良品线简" panose="00020600040101010101" pitchFamily="18" charset="-122"/>
                <a:cs typeface="阿里巴巴普惠体 R" panose="00020600040101010101" pitchFamily="18" charset="-122"/>
              </a:rPr>
              <a:t>2024</a:t>
            </a:r>
            <a:r>
              <a:rPr lang="zh-CN" altLang="en-US" sz="5400">
                <a:solidFill>
                  <a:schemeClr val="tx1">
                    <a:lumMod val="65000"/>
                    <a:lumOff val="35000"/>
                  </a:schemeClr>
                </a:solidFill>
                <a:latin typeface="汉仪良品线简" panose="00020600040101010101" pitchFamily="18" charset="-122"/>
                <a:ea typeface="汉仪良品线简" panose="00020600040101010101" pitchFamily="18" charset="-122"/>
                <a:cs typeface="阿里巴巴普惠体 R" panose="00020600040101010101" pitchFamily="18" charset="-122"/>
              </a:rPr>
              <a:t>年政府信息公开工作年度报告</a:t>
            </a:r>
            <a:r>
              <a:rPr lang="zh-CN" altLang="en-US" sz="5400">
                <a:solidFill>
                  <a:schemeClr val="tx1">
                    <a:lumMod val="65000"/>
                    <a:lumOff val="35000"/>
                  </a:schemeClr>
                </a:solidFill>
                <a:latin typeface="汉仪良品线简" panose="00020600040101010101" pitchFamily="18" charset="-122"/>
                <a:ea typeface="汉仪良品线简" panose="00020600040101010101" pitchFamily="18" charset="-122"/>
                <a:cs typeface="阿里巴巴普惠体 R" panose="00020600040101010101" pitchFamily="18" charset="-122"/>
                <a:sym typeface="+mn-ea"/>
              </a:rPr>
              <a:t>解读</a:t>
            </a:r>
            <a:endParaRPr lang="zh-CN" altLang="en-US" sz="5400">
              <a:solidFill>
                <a:schemeClr val="tx1">
                  <a:lumMod val="65000"/>
                  <a:lumOff val="35000"/>
                </a:schemeClr>
              </a:solidFill>
              <a:latin typeface="汉仪良品线简" panose="00020600040101010101" pitchFamily="18" charset="-122"/>
              <a:ea typeface="汉仪良品线简" panose="00020600040101010101" pitchFamily="18" charset="-122"/>
              <a:cs typeface="阿里巴巴普惠体 R" panose="00020600040101010101" pitchFamily="18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022517" y="1"/>
            <a:ext cx="2169482" cy="1337911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10800000">
            <a:off x="0" y="5520089"/>
            <a:ext cx="2169482" cy="1337911"/>
          </a:xfrm>
          <a:prstGeom prst="rect">
            <a:avLst/>
          </a:prstGeom>
        </p:spPr>
      </p:pic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1402080" y="743585"/>
            <a:ext cx="8422005" cy="5724525"/>
          </a:xfrm>
          <a:prstGeom prst="rect">
            <a:avLst/>
          </a:prstGeom>
          <a:noFill/>
        </p:spPr>
        <p:txBody>
          <a:bodyPr wrap="none" rtlCol="0">
            <a:noAutofit/>
          </a:bodyPr>
          <a:p>
            <a:pPr indent="720090" algn="l" fontAlgn="auto">
              <a:lnSpc>
                <a:spcPct val="100000"/>
              </a:lnSpc>
            </a:pPr>
            <a:endParaRPr lang="zh-CN" altLang="en-US" sz="2000" b="1">
              <a:solidFill>
                <a:schemeClr val="tx1">
                  <a:lumMod val="65000"/>
                  <a:lumOff val="35000"/>
                </a:schemeClr>
              </a:solidFill>
              <a:latin typeface="阿里巴巴普惠体 L" panose="00020600040101010101" pitchFamily="18" charset="-122"/>
              <a:ea typeface="阿里巴巴普惠体 L" panose="00020600040101010101" pitchFamily="18" charset="-122"/>
              <a:cs typeface="阿里巴巴普惠体 L" panose="00020600040101010101" pitchFamily="18" charset="-122"/>
            </a:endParaRPr>
          </a:p>
          <a:p>
            <a:pPr indent="720090" algn="l" fontAlgn="auto">
              <a:lnSpc>
                <a:spcPct val="100000"/>
              </a:lnSpc>
            </a:pPr>
            <a:r>
              <a:rPr lang="zh-CN" altLang="en-US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本报告根据《中华人民共和国政府信息公开条例》和《中华人民共</a:t>
            </a:r>
            <a:endParaRPr lang="zh-CN" altLang="en-US" sz="2000" b="1">
              <a:solidFill>
                <a:schemeClr val="tx1">
                  <a:lumMod val="65000"/>
                  <a:lumOff val="35000"/>
                </a:schemeClr>
              </a:solidFill>
              <a:latin typeface="阿里巴巴普惠体 L" panose="00020600040101010101" pitchFamily="18" charset="-122"/>
              <a:ea typeface="阿里巴巴普惠体 L" panose="00020600040101010101" pitchFamily="18" charset="-122"/>
              <a:cs typeface="阿里巴巴普惠体 L" panose="00020600040101010101" pitchFamily="18" charset="-122"/>
            </a:endParaRPr>
          </a:p>
          <a:p>
            <a:pPr indent="720090" algn="l" fontAlgn="auto">
              <a:lnSpc>
                <a:spcPct val="100000"/>
              </a:lnSpc>
            </a:pPr>
            <a:r>
              <a:rPr lang="zh-CN" altLang="en-US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和国政府信息公开工作年度报告格式》（国办公开办函〔</a:t>
            </a:r>
            <a:r>
              <a:rPr lang="en-US" altLang="zh-CN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2021</a:t>
            </a:r>
            <a:r>
              <a:rPr lang="zh-CN" altLang="en-US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〕</a:t>
            </a:r>
            <a:r>
              <a:rPr lang="en-US" altLang="zh-CN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30</a:t>
            </a:r>
            <a:endParaRPr lang="en-US" altLang="zh-CN" sz="2000" b="1">
              <a:solidFill>
                <a:schemeClr val="tx1">
                  <a:lumMod val="65000"/>
                  <a:lumOff val="35000"/>
                </a:schemeClr>
              </a:solidFill>
              <a:latin typeface="阿里巴巴普惠体 L" panose="00020600040101010101" pitchFamily="18" charset="-122"/>
              <a:ea typeface="阿里巴巴普惠体 L" panose="00020600040101010101" pitchFamily="18" charset="-122"/>
              <a:cs typeface="阿里巴巴普惠体 L" panose="00020600040101010101" pitchFamily="18" charset="-122"/>
            </a:endParaRPr>
          </a:p>
          <a:p>
            <a:pPr indent="720090" algn="l" fontAlgn="auto">
              <a:lnSpc>
                <a:spcPct val="100000"/>
              </a:lnSpc>
            </a:pPr>
            <a:r>
              <a:rPr lang="zh-CN" altLang="en-US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号）的文件精神编制。报告所列数据的统计期限自</a:t>
            </a:r>
            <a:r>
              <a:rPr lang="en-US" altLang="zh-CN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2024</a:t>
            </a:r>
            <a:r>
              <a:rPr lang="zh-CN" altLang="en-US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年</a:t>
            </a:r>
            <a:r>
              <a:rPr lang="en-US" altLang="zh-CN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1</a:t>
            </a:r>
            <a:r>
              <a:rPr lang="zh-CN" altLang="en-US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月</a:t>
            </a:r>
            <a:r>
              <a:rPr lang="en-US" altLang="zh-CN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1</a:t>
            </a:r>
            <a:r>
              <a:rPr lang="zh-CN" altLang="en-US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日至</a:t>
            </a:r>
            <a:endParaRPr lang="zh-CN" altLang="en-US" sz="2000" b="1">
              <a:solidFill>
                <a:schemeClr val="tx1">
                  <a:lumMod val="65000"/>
                  <a:lumOff val="35000"/>
                </a:schemeClr>
              </a:solidFill>
              <a:latin typeface="阿里巴巴普惠体 L" panose="00020600040101010101" pitchFamily="18" charset="-122"/>
              <a:ea typeface="阿里巴巴普惠体 L" panose="00020600040101010101" pitchFamily="18" charset="-122"/>
              <a:cs typeface="阿里巴巴普惠体 L" panose="00020600040101010101" pitchFamily="18" charset="-122"/>
            </a:endParaRPr>
          </a:p>
          <a:p>
            <a:pPr indent="720090" algn="l" fontAlgn="auto">
              <a:lnSpc>
                <a:spcPct val="100000"/>
              </a:lnSpc>
            </a:pPr>
            <a:r>
              <a:rPr lang="en-US" altLang="zh-CN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2024</a:t>
            </a:r>
            <a:r>
              <a:rPr lang="zh-CN" altLang="en-US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年</a:t>
            </a:r>
            <a:r>
              <a:rPr lang="en-US" altLang="zh-CN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12</a:t>
            </a:r>
            <a:r>
              <a:rPr lang="zh-CN" altLang="en-US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月</a:t>
            </a:r>
            <a:r>
              <a:rPr lang="en-US" altLang="zh-CN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31</a:t>
            </a:r>
            <a:r>
              <a:rPr lang="zh-CN" altLang="en-US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日。如对报告有任何疑问，请联系冉堌镇人民政府（</a:t>
            </a:r>
            <a:endParaRPr lang="zh-CN" altLang="en-US" sz="2000" b="1">
              <a:solidFill>
                <a:schemeClr val="tx1">
                  <a:lumMod val="65000"/>
                  <a:lumOff val="35000"/>
                </a:schemeClr>
              </a:solidFill>
              <a:latin typeface="阿里巴巴普惠体 L" panose="00020600040101010101" pitchFamily="18" charset="-122"/>
              <a:ea typeface="阿里巴巴普惠体 L" panose="00020600040101010101" pitchFamily="18" charset="-122"/>
              <a:cs typeface="阿里巴巴普惠体 L" panose="00020600040101010101" pitchFamily="18" charset="-122"/>
            </a:endParaRPr>
          </a:p>
          <a:p>
            <a:pPr indent="720090" algn="l" fontAlgn="auto">
              <a:lnSpc>
                <a:spcPct val="100000"/>
              </a:lnSpc>
            </a:pPr>
            <a:r>
              <a:rPr lang="zh-CN" altLang="en-US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地址：菏泽市定陶区冉堌镇，电话</a:t>
            </a:r>
            <a:r>
              <a:rPr lang="en-US" altLang="zh-CN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:0530-2532084</a:t>
            </a:r>
            <a:r>
              <a:rPr lang="zh-CN" altLang="en-US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）。</a:t>
            </a:r>
            <a:endParaRPr lang="zh-CN" altLang="en-US" sz="2000" b="1">
              <a:solidFill>
                <a:schemeClr val="tx1">
                  <a:lumMod val="65000"/>
                  <a:lumOff val="35000"/>
                </a:schemeClr>
              </a:solidFill>
              <a:latin typeface="阿里巴巴普惠体 L" panose="00020600040101010101" pitchFamily="18" charset="-122"/>
              <a:ea typeface="阿里巴巴普惠体 L" panose="00020600040101010101" pitchFamily="18" charset="-122"/>
              <a:cs typeface="阿里巴巴普惠体 L" panose="00020600040101010101" pitchFamily="18" charset="-122"/>
            </a:endParaRPr>
          </a:p>
          <a:p>
            <a:pPr indent="720090" algn="l" fontAlgn="auto">
              <a:lnSpc>
                <a:spcPct val="100000"/>
              </a:lnSpc>
            </a:pPr>
            <a:r>
              <a:rPr lang="zh-CN" altLang="en-US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一、总体情况</a:t>
            </a:r>
            <a:endParaRPr lang="zh-CN" altLang="en-US" sz="2000" b="1">
              <a:solidFill>
                <a:schemeClr val="tx1">
                  <a:lumMod val="65000"/>
                  <a:lumOff val="35000"/>
                </a:schemeClr>
              </a:solidFill>
              <a:latin typeface="阿里巴巴普惠体 L" panose="00020600040101010101" pitchFamily="18" charset="-122"/>
              <a:ea typeface="阿里巴巴普惠体 L" panose="00020600040101010101" pitchFamily="18" charset="-122"/>
              <a:cs typeface="阿里巴巴普惠体 L" panose="00020600040101010101" pitchFamily="18" charset="-122"/>
            </a:endParaRPr>
          </a:p>
          <a:p>
            <a:pPr indent="720090" algn="l" fontAlgn="auto">
              <a:lnSpc>
                <a:spcPct val="100000"/>
              </a:lnSpc>
              <a:buClrTx/>
              <a:buSzTx/>
              <a:buNone/>
            </a:pPr>
            <a:r>
              <a:rPr lang="en-US" altLang="zh-CN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    2024年以来，冉堌镇认真贯彻落实《中华人民共和国政府信息</a:t>
            </a:r>
            <a:endParaRPr lang="en-US" altLang="zh-CN" sz="2000" b="1">
              <a:solidFill>
                <a:schemeClr val="tx1">
                  <a:lumMod val="65000"/>
                  <a:lumOff val="35000"/>
                </a:schemeClr>
              </a:solidFill>
              <a:latin typeface="阿里巴巴普惠体 L" panose="00020600040101010101" pitchFamily="18" charset="-122"/>
              <a:ea typeface="阿里巴巴普惠体 L" panose="00020600040101010101" pitchFamily="18" charset="-122"/>
              <a:cs typeface="阿里巴巴普惠体 L" panose="00020600040101010101" pitchFamily="18" charset="-122"/>
            </a:endParaRPr>
          </a:p>
          <a:p>
            <a:pPr indent="720090" algn="l" fontAlgn="auto">
              <a:lnSpc>
                <a:spcPct val="100000"/>
              </a:lnSpc>
              <a:buClrTx/>
              <a:buSzTx/>
              <a:buNone/>
            </a:pPr>
            <a:r>
              <a:rPr lang="en-US" altLang="zh-CN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公开条例》，紧紧围绕区委、区政府决策部署，结合冉堌镇工作实</a:t>
            </a:r>
            <a:endParaRPr lang="en-US" altLang="zh-CN" sz="2000" b="1">
              <a:solidFill>
                <a:schemeClr val="tx1">
                  <a:lumMod val="65000"/>
                  <a:lumOff val="35000"/>
                </a:schemeClr>
              </a:solidFill>
              <a:latin typeface="阿里巴巴普惠体 L" panose="00020600040101010101" pitchFamily="18" charset="-122"/>
              <a:ea typeface="阿里巴巴普惠体 L" panose="00020600040101010101" pitchFamily="18" charset="-122"/>
              <a:cs typeface="阿里巴巴普惠体 L" panose="00020600040101010101" pitchFamily="18" charset="-122"/>
            </a:endParaRPr>
          </a:p>
          <a:p>
            <a:pPr indent="720090" algn="l" fontAlgn="auto">
              <a:lnSpc>
                <a:spcPct val="100000"/>
              </a:lnSpc>
              <a:buClrTx/>
              <a:buSzTx/>
              <a:buNone/>
            </a:pPr>
            <a:r>
              <a:rPr lang="en-US" altLang="zh-CN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际，聚焦中心工作及群众关注关切，坚持公开、透明、规范的原则</a:t>
            </a:r>
            <a:endParaRPr lang="en-US" altLang="zh-CN" sz="2000" b="1">
              <a:solidFill>
                <a:schemeClr val="tx1">
                  <a:lumMod val="65000"/>
                  <a:lumOff val="35000"/>
                </a:schemeClr>
              </a:solidFill>
              <a:latin typeface="阿里巴巴普惠体 L" panose="00020600040101010101" pitchFamily="18" charset="-122"/>
              <a:ea typeface="阿里巴巴普惠体 L" panose="00020600040101010101" pitchFamily="18" charset="-122"/>
              <a:cs typeface="阿里巴巴普惠体 L" panose="00020600040101010101" pitchFamily="18" charset="-122"/>
            </a:endParaRPr>
          </a:p>
          <a:p>
            <a:pPr indent="720090" algn="l" fontAlgn="auto">
              <a:lnSpc>
                <a:spcPct val="100000"/>
              </a:lnSpc>
              <a:buClrTx/>
              <a:buSzTx/>
              <a:buNone/>
            </a:pPr>
            <a:r>
              <a:rPr lang="en-US" altLang="zh-CN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，全面提升政务公开法治化、标准化、规范化水平，依法保障群众</a:t>
            </a:r>
            <a:endParaRPr lang="en-US" altLang="zh-CN" sz="2000" b="1">
              <a:solidFill>
                <a:schemeClr val="tx1">
                  <a:lumMod val="65000"/>
                  <a:lumOff val="35000"/>
                </a:schemeClr>
              </a:solidFill>
              <a:latin typeface="阿里巴巴普惠体 L" panose="00020600040101010101" pitchFamily="18" charset="-122"/>
              <a:ea typeface="阿里巴巴普惠体 L" panose="00020600040101010101" pitchFamily="18" charset="-122"/>
              <a:cs typeface="阿里巴巴普惠体 L" panose="00020600040101010101" pitchFamily="18" charset="-122"/>
            </a:endParaRPr>
          </a:p>
          <a:p>
            <a:pPr indent="720090" algn="l" fontAlgn="auto">
              <a:lnSpc>
                <a:spcPct val="100000"/>
              </a:lnSpc>
              <a:buClrTx/>
              <a:buSzTx/>
              <a:buNone/>
            </a:pPr>
            <a:r>
              <a:rPr lang="en-US" altLang="zh-CN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知情权、参与权与监督权，全力打造公开型、透明型、服务型政府。</a:t>
            </a:r>
            <a:endParaRPr lang="en-US" altLang="zh-CN" sz="2000" b="1">
              <a:solidFill>
                <a:schemeClr val="tx1">
                  <a:lumMod val="65000"/>
                  <a:lumOff val="35000"/>
                </a:schemeClr>
              </a:solidFill>
              <a:latin typeface="阿里巴巴普惠体 L" panose="00020600040101010101" pitchFamily="18" charset="-122"/>
              <a:ea typeface="阿里巴巴普惠体 L" panose="00020600040101010101" pitchFamily="18" charset="-122"/>
              <a:cs typeface="阿里巴巴普惠体 L" panose="00020600040101010101" pitchFamily="18" charset="-122"/>
            </a:endParaRPr>
          </a:p>
          <a:p>
            <a:pPr indent="720090" algn="l" fontAlgn="auto">
              <a:lnSpc>
                <a:spcPct val="100000"/>
              </a:lnSpc>
              <a:buClrTx/>
              <a:buSzTx/>
              <a:buNone/>
            </a:pPr>
            <a:r>
              <a:rPr lang="en-US" altLang="zh-CN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现将我镇政府信息公开工作报告如下：</a:t>
            </a:r>
            <a:endParaRPr lang="en-US" altLang="zh-CN" sz="2000" b="1">
              <a:solidFill>
                <a:schemeClr val="tx1">
                  <a:lumMod val="65000"/>
                  <a:lumOff val="35000"/>
                </a:schemeClr>
              </a:solidFill>
              <a:latin typeface="阿里巴巴普惠体 L" panose="00020600040101010101" pitchFamily="18" charset="-122"/>
              <a:ea typeface="阿里巴巴普惠体 L" panose="00020600040101010101" pitchFamily="18" charset="-122"/>
              <a:cs typeface="阿里巴巴普惠体 L" panose="00020600040101010101" pitchFamily="18" charset="-122"/>
            </a:endParaRPr>
          </a:p>
          <a:p>
            <a:pPr indent="720090" algn="l" fontAlgn="auto">
              <a:lnSpc>
                <a:spcPct val="100000"/>
              </a:lnSpc>
            </a:pPr>
            <a:r>
              <a:rPr lang="en-US" altLang="zh-CN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   </a:t>
            </a:r>
            <a:r>
              <a:rPr lang="zh-CN" altLang="en-US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（一）主动公开。</a:t>
            </a:r>
            <a:r>
              <a:rPr lang="en-US" altLang="zh-CN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2024</a:t>
            </a:r>
            <a:r>
              <a:rPr lang="zh-CN" altLang="en-US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年，冉堌镇认真贯彻落实《条例》有关规</a:t>
            </a:r>
            <a:endParaRPr lang="zh-CN" altLang="en-US" sz="2000" b="1">
              <a:solidFill>
                <a:schemeClr val="tx1">
                  <a:lumMod val="65000"/>
                  <a:lumOff val="35000"/>
                </a:schemeClr>
              </a:solidFill>
              <a:latin typeface="阿里巴巴普惠体 L" panose="00020600040101010101" pitchFamily="18" charset="-122"/>
              <a:ea typeface="阿里巴巴普惠体 L" panose="00020600040101010101" pitchFamily="18" charset="-122"/>
              <a:cs typeface="阿里巴巴普惠体 L" panose="00020600040101010101" pitchFamily="18" charset="-122"/>
            </a:endParaRPr>
          </a:p>
          <a:p>
            <a:pPr indent="720090" algn="l" fontAlgn="auto">
              <a:lnSpc>
                <a:spcPct val="100000"/>
              </a:lnSpc>
            </a:pPr>
            <a:r>
              <a:rPr lang="zh-CN" altLang="en-US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定，坚持以公开为常态、不公开为例外，妥善处理公开与保密的关</a:t>
            </a:r>
            <a:endParaRPr lang="zh-CN" altLang="en-US" sz="2000" b="1">
              <a:solidFill>
                <a:schemeClr val="tx1">
                  <a:lumMod val="65000"/>
                  <a:lumOff val="35000"/>
                </a:schemeClr>
              </a:solidFill>
              <a:latin typeface="阿里巴巴普惠体 L" panose="00020600040101010101" pitchFamily="18" charset="-122"/>
              <a:ea typeface="阿里巴巴普惠体 L" panose="00020600040101010101" pitchFamily="18" charset="-122"/>
              <a:cs typeface="阿里巴巴普惠体 L" panose="00020600040101010101" pitchFamily="18" charset="-122"/>
            </a:endParaRPr>
          </a:p>
          <a:p>
            <a:pPr indent="720090" algn="l" fontAlgn="auto">
              <a:lnSpc>
                <a:spcPct val="100000"/>
              </a:lnSpc>
            </a:pPr>
            <a:r>
              <a:rPr lang="zh-CN" altLang="en-US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系，合理界定政府信息公开范围，通过完善各项制度、加强工作人</a:t>
            </a:r>
            <a:endParaRPr lang="zh-CN" altLang="en-US" sz="2000" b="1">
              <a:solidFill>
                <a:schemeClr val="tx1">
                  <a:lumMod val="65000"/>
                  <a:lumOff val="35000"/>
                </a:schemeClr>
              </a:solidFill>
              <a:latin typeface="阿里巴巴普惠体 L" panose="00020600040101010101" pitchFamily="18" charset="-122"/>
              <a:ea typeface="阿里巴巴普惠体 L" panose="00020600040101010101" pitchFamily="18" charset="-122"/>
              <a:cs typeface="阿里巴巴普惠体 L" panose="00020600040101010101" pitchFamily="18" charset="-122"/>
            </a:endParaRPr>
          </a:p>
          <a:p>
            <a:pPr indent="720090" algn="l" fontAlgn="auto">
              <a:lnSpc>
                <a:spcPct val="100000"/>
              </a:lnSpc>
            </a:pPr>
            <a:r>
              <a:rPr lang="zh-CN" altLang="en-US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员自身建设、开展学习宣传，全力推进全镇政府信息公开工作科学</a:t>
            </a:r>
            <a:endParaRPr lang="zh-CN" altLang="en-US" sz="2000" b="1">
              <a:solidFill>
                <a:schemeClr val="tx1">
                  <a:lumMod val="65000"/>
                  <a:lumOff val="35000"/>
                </a:schemeClr>
              </a:solidFill>
              <a:latin typeface="阿里巴巴普惠体 L" panose="00020600040101010101" pitchFamily="18" charset="-122"/>
              <a:ea typeface="阿里巴巴普惠体 L" panose="00020600040101010101" pitchFamily="18" charset="-122"/>
              <a:cs typeface="阿里巴巴普惠体 L" panose="00020600040101010101" pitchFamily="18" charset="-122"/>
            </a:endParaRPr>
          </a:p>
          <a:p>
            <a:pPr indent="720090" algn="l" fontAlgn="auto">
              <a:lnSpc>
                <a:spcPct val="100000"/>
              </a:lnSpc>
            </a:pPr>
            <a:r>
              <a:rPr lang="zh-CN" altLang="en-US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化、制度化、规范化。</a:t>
            </a:r>
            <a:r>
              <a:rPr lang="en-US" altLang="zh-CN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2024</a:t>
            </a:r>
            <a:r>
              <a:rPr lang="zh-CN" altLang="en-US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年度，主动公开信息</a:t>
            </a:r>
            <a:r>
              <a:rPr lang="en-US" altLang="zh-CN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80</a:t>
            </a:r>
            <a:r>
              <a:rPr lang="zh-CN" altLang="en-US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余条。</a:t>
            </a:r>
            <a:endParaRPr lang="zh-CN" altLang="en-US" sz="2000" b="1">
              <a:solidFill>
                <a:schemeClr val="tx1">
                  <a:lumMod val="65000"/>
                  <a:lumOff val="35000"/>
                </a:schemeClr>
              </a:solidFill>
              <a:latin typeface="阿里巴巴普惠体 L" panose="00020600040101010101" pitchFamily="18" charset="-122"/>
              <a:ea typeface="阿里巴巴普惠体 L" panose="00020600040101010101" pitchFamily="18" charset="-122"/>
              <a:cs typeface="阿里巴巴普惠体 L" panose="00020600040101010101" pitchFamily="18" charset="-122"/>
            </a:endParaRPr>
          </a:p>
          <a:p>
            <a:pPr indent="720090" algn="l" fontAlgn="auto">
              <a:lnSpc>
                <a:spcPct val="100000"/>
              </a:lnSpc>
            </a:pPr>
            <a:r>
              <a:rPr lang="en-US" altLang="zh-CN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   </a:t>
            </a:r>
            <a:endParaRPr lang="zh-CN" altLang="en-US" sz="2000" b="1">
              <a:solidFill>
                <a:schemeClr val="tx1">
                  <a:lumMod val="65000"/>
                  <a:lumOff val="35000"/>
                </a:schemeClr>
              </a:solidFill>
              <a:latin typeface="阿里巴巴普惠体 L" panose="00020600040101010101" pitchFamily="18" charset="-122"/>
              <a:ea typeface="阿里巴巴普惠体 L" panose="00020600040101010101" pitchFamily="18" charset="-122"/>
              <a:cs typeface="阿里巴巴普惠体 L" panose="00020600040101010101" pitchFamily="18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022517" y="1"/>
            <a:ext cx="2169482" cy="1337911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10800000">
            <a:off x="0" y="5520089"/>
            <a:ext cx="2169482" cy="1337911"/>
          </a:xfrm>
          <a:prstGeom prst="rect">
            <a:avLst/>
          </a:prstGeom>
        </p:spPr>
      </p:pic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1876425" y="980440"/>
            <a:ext cx="7705090" cy="5017770"/>
          </a:xfrm>
          <a:prstGeom prst="rect">
            <a:avLst/>
          </a:prstGeom>
          <a:noFill/>
        </p:spPr>
        <p:txBody>
          <a:bodyPr wrap="none" rtlCol="0">
            <a:noAutofit/>
          </a:bodyPr>
          <a:p>
            <a:pPr algn="l"/>
            <a:r>
              <a:rPr lang="en-US" altLang="zh-CN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   </a:t>
            </a:r>
            <a:endParaRPr lang="en-US" altLang="zh-CN" sz="2000" b="1">
              <a:solidFill>
                <a:schemeClr val="tx1">
                  <a:lumMod val="65000"/>
                  <a:lumOff val="35000"/>
                </a:schemeClr>
              </a:solidFill>
              <a:latin typeface="阿里巴巴普惠体 L" panose="00020600040101010101" pitchFamily="18" charset="-122"/>
              <a:ea typeface="阿里巴巴普惠体 L" panose="00020600040101010101" pitchFamily="18" charset="-122"/>
              <a:cs typeface="阿里巴巴普惠体 L" panose="00020600040101010101" pitchFamily="18" charset="-122"/>
            </a:endParaRPr>
          </a:p>
          <a:p>
            <a:pPr algn="l"/>
            <a:r>
              <a:rPr lang="en-US" altLang="zh-CN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  </a:t>
            </a:r>
            <a:r>
              <a:rPr lang="zh-CN" altLang="en-US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（二）依申请公开。冉堌镇认真贯彻落实《国务院办公厅关于做</a:t>
            </a:r>
            <a:endParaRPr lang="zh-CN" altLang="en-US" sz="2000" b="1">
              <a:solidFill>
                <a:schemeClr val="tx1">
                  <a:lumMod val="65000"/>
                  <a:lumOff val="35000"/>
                </a:schemeClr>
              </a:solidFill>
              <a:latin typeface="阿里巴巴普惠体 L" panose="00020600040101010101" pitchFamily="18" charset="-122"/>
              <a:ea typeface="阿里巴巴普惠体 L" panose="00020600040101010101" pitchFamily="18" charset="-122"/>
              <a:cs typeface="阿里巴巴普惠体 L" panose="00020600040101010101" pitchFamily="18" charset="-122"/>
            </a:endParaRPr>
          </a:p>
          <a:p>
            <a:pPr algn="l"/>
            <a:r>
              <a:rPr lang="zh-CN" altLang="en-US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好政府信息依申请公开工作的意见》，严格执行政府工作信息依申</a:t>
            </a:r>
            <a:endParaRPr lang="zh-CN" altLang="en-US" sz="2000" b="1">
              <a:solidFill>
                <a:schemeClr val="tx1">
                  <a:lumMod val="65000"/>
                  <a:lumOff val="35000"/>
                </a:schemeClr>
              </a:solidFill>
              <a:latin typeface="阿里巴巴普惠体 L" panose="00020600040101010101" pitchFamily="18" charset="-122"/>
              <a:ea typeface="阿里巴巴普惠体 L" panose="00020600040101010101" pitchFamily="18" charset="-122"/>
              <a:cs typeface="阿里巴巴普惠体 L" panose="00020600040101010101" pitchFamily="18" charset="-122"/>
            </a:endParaRPr>
          </a:p>
          <a:p>
            <a:pPr algn="l"/>
            <a:r>
              <a:rPr lang="zh-CN" altLang="en-US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请公开标准。</a:t>
            </a:r>
            <a:r>
              <a:rPr lang="en-US" altLang="zh-CN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2024</a:t>
            </a:r>
            <a:r>
              <a:rPr lang="zh-CN" altLang="en-US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年，我镇未收到公众申请要求公开的政府信息；</a:t>
            </a:r>
            <a:endParaRPr lang="zh-CN" altLang="en-US" sz="2000" b="1">
              <a:solidFill>
                <a:schemeClr val="tx1">
                  <a:lumMod val="65000"/>
                  <a:lumOff val="35000"/>
                </a:schemeClr>
              </a:solidFill>
              <a:latin typeface="阿里巴巴普惠体 L" panose="00020600040101010101" pitchFamily="18" charset="-122"/>
              <a:ea typeface="阿里巴巴普惠体 L" panose="00020600040101010101" pitchFamily="18" charset="-122"/>
              <a:cs typeface="阿里巴巴普惠体 L" panose="00020600040101010101" pitchFamily="18" charset="-122"/>
            </a:endParaRPr>
          </a:p>
          <a:p>
            <a:pPr algn="l"/>
            <a:r>
              <a:rPr lang="zh-CN" altLang="en-US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无因依申请公开引发行政复议案件；无行政诉讼案件。</a:t>
            </a:r>
            <a:endParaRPr lang="en-US" altLang="zh-CN" sz="2000" b="1">
              <a:solidFill>
                <a:schemeClr val="tx1">
                  <a:lumMod val="65000"/>
                  <a:lumOff val="35000"/>
                </a:schemeClr>
              </a:solidFill>
              <a:latin typeface="阿里巴巴普惠体 L" panose="00020600040101010101" pitchFamily="18" charset="-122"/>
              <a:ea typeface="阿里巴巴普惠体 L" panose="00020600040101010101" pitchFamily="18" charset="-122"/>
              <a:cs typeface="阿里巴巴普惠体 L" panose="00020600040101010101" pitchFamily="18" charset="-122"/>
            </a:endParaRPr>
          </a:p>
          <a:p>
            <a:pPr algn="l"/>
            <a:r>
              <a:rPr lang="en-US" altLang="zh-CN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  </a:t>
            </a:r>
            <a:r>
              <a:rPr lang="zh-CN" altLang="en-US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（三）政府信息管理。</a:t>
            </a:r>
            <a:r>
              <a:rPr lang="en-US" altLang="zh-CN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2024</a:t>
            </a:r>
            <a:r>
              <a:rPr lang="zh-CN" altLang="en-US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年冉堌镇政府信息公开工作稳步推进</a:t>
            </a:r>
            <a:endParaRPr lang="zh-CN" altLang="en-US" sz="2000" b="1">
              <a:solidFill>
                <a:schemeClr val="tx1">
                  <a:lumMod val="65000"/>
                  <a:lumOff val="35000"/>
                </a:schemeClr>
              </a:solidFill>
              <a:latin typeface="阿里巴巴普惠体 L" panose="00020600040101010101" pitchFamily="18" charset="-122"/>
              <a:ea typeface="阿里巴巴普惠体 L" panose="00020600040101010101" pitchFamily="18" charset="-122"/>
              <a:cs typeface="阿里巴巴普惠体 L" panose="00020600040101010101" pitchFamily="18" charset="-122"/>
            </a:endParaRPr>
          </a:p>
          <a:p>
            <a:pPr algn="l"/>
            <a:r>
              <a:rPr lang="zh-CN" altLang="en-US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，一是强化组织领导，明确工作机构，根据人员变动，及时对人员</a:t>
            </a:r>
            <a:endParaRPr lang="zh-CN" altLang="en-US" sz="2000" b="1">
              <a:solidFill>
                <a:schemeClr val="tx1">
                  <a:lumMod val="65000"/>
                  <a:lumOff val="35000"/>
                </a:schemeClr>
              </a:solidFill>
              <a:latin typeface="阿里巴巴普惠体 L" panose="00020600040101010101" pitchFamily="18" charset="-122"/>
              <a:ea typeface="阿里巴巴普惠体 L" panose="00020600040101010101" pitchFamily="18" charset="-122"/>
              <a:cs typeface="阿里巴巴普惠体 L" panose="00020600040101010101" pitchFamily="18" charset="-122"/>
            </a:endParaRPr>
          </a:p>
          <a:p>
            <a:pPr algn="l"/>
            <a:r>
              <a:rPr lang="zh-CN" altLang="en-US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进行调整充实，确保政府信息公开工作落到实处，完善信息公开具</a:t>
            </a:r>
            <a:endParaRPr lang="zh-CN" altLang="en-US" sz="2000" b="1">
              <a:solidFill>
                <a:schemeClr val="tx1">
                  <a:lumMod val="65000"/>
                  <a:lumOff val="35000"/>
                </a:schemeClr>
              </a:solidFill>
              <a:latin typeface="阿里巴巴普惠体 L" panose="00020600040101010101" pitchFamily="18" charset="-122"/>
              <a:ea typeface="阿里巴巴普惠体 L" panose="00020600040101010101" pitchFamily="18" charset="-122"/>
              <a:cs typeface="阿里巴巴普惠体 L" panose="00020600040101010101" pitchFamily="18" charset="-122"/>
            </a:endParaRPr>
          </a:p>
          <a:p>
            <a:pPr algn="l"/>
            <a:r>
              <a:rPr lang="zh-CN" altLang="en-US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体流程及加强内容把关工作。二是实行政府信息公开工作专人</a:t>
            </a:r>
            <a:r>
              <a:rPr lang="zh-CN" altLang="en-US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  <a:sym typeface="+mn-ea"/>
              </a:rPr>
              <a:t>负</a:t>
            </a:r>
            <a:r>
              <a:rPr lang="zh-CN" altLang="en-US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责</a:t>
            </a:r>
            <a:endParaRPr lang="zh-CN" altLang="en-US" sz="2000" b="1">
              <a:solidFill>
                <a:schemeClr val="tx1">
                  <a:lumMod val="65000"/>
                  <a:lumOff val="35000"/>
                </a:schemeClr>
              </a:solidFill>
              <a:latin typeface="阿里巴巴普惠体 L" panose="00020600040101010101" pitchFamily="18" charset="-122"/>
              <a:ea typeface="阿里巴巴普惠体 L" panose="00020600040101010101" pitchFamily="18" charset="-122"/>
              <a:cs typeface="阿里巴巴普惠体 L" panose="00020600040101010101" pitchFamily="18" charset="-122"/>
            </a:endParaRPr>
          </a:p>
          <a:p>
            <a:pPr algn="l"/>
            <a:r>
              <a:rPr lang="zh-CN" altLang="en-US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制。明确专人负责信息公开工作，坚持</a:t>
            </a:r>
            <a:r>
              <a:rPr lang="en-US" altLang="zh-CN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“</a:t>
            </a:r>
            <a:r>
              <a:rPr lang="zh-CN" altLang="en-US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先审查、后公开</a:t>
            </a:r>
            <a:r>
              <a:rPr lang="en-US" altLang="zh-CN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”</a:t>
            </a:r>
            <a:r>
              <a:rPr lang="zh-CN" altLang="en-US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  <a:sym typeface="+mn-ea"/>
              </a:rPr>
              <a:t>和</a:t>
            </a:r>
            <a:r>
              <a:rPr lang="en-US" altLang="zh-CN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  <a:sym typeface="+mn-ea"/>
              </a:rPr>
              <a:t>“</a:t>
            </a:r>
            <a:r>
              <a:rPr lang="zh-CN" altLang="en-US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  <a:sym typeface="+mn-ea"/>
              </a:rPr>
              <a:t>一</a:t>
            </a:r>
            <a:endParaRPr lang="zh-CN" altLang="en-US" sz="2000" b="1">
              <a:solidFill>
                <a:schemeClr val="tx1">
                  <a:lumMod val="65000"/>
                  <a:lumOff val="35000"/>
                </a:schemeClr>
              </a:solidFill>
              <a:latin typeface="阿里巴巴普惠体 L" panose="00020600040101010101" pitchFamily="18" charset="-122"/>
              <a:ea typeface="阿里巴巴普惠体 L" panose="00020600040101010101" pitchFamily="18" charset="-122"/>
              <a:cs typeface="阿里巴巴普惠体 L" panose="00020600040101010101" pitchFamily="18" charset="-122"/>
              <a:sym typeface="+mn-ea"/>
            </a:endParaRPr>
          </a:p>
          <a:p>
            <a:pPr algn="l"/>
            <a:r>
              <a:rPr lang="zh-CN" altLang="en-US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事一审</a:t>
            </a:r>
            <a:r>
              <a:rPr lang="en-US" altLang="zh-CN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”</a:t>
            </a:r>
            <a:r>
              <a:rPr lang="zh-CN" altLang="en-US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原则，落实信息公开保密审查审批各环节保密制</a:t>
            </a:r>
            <a:r>
              <a:rPr lang="zh-CN" altLang="en-US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  <a:sym typeface="+mn-ea"/>
              </a:rPr>
              <a:t>度措施，</a:t>
            </a:r>
            <a:endParaRPr lang="zh-CN" altLang="en-US" sz="2000" b="1">
              <a:solidFill>
                <a:schemeClr val="tx1">
                  <a:lumMod val="65000"/>
                  <a:lumOff val="35000"/>
                </a:schemeClr>
              </a:solidFill>
              <a:latin typeface="阿里巴巴普惠体 L" panose="00020600040101010101" pitchFamily="18" charset="-122"/>
              <a:ea typeface="阿里巴巴普惠体 L" panose="00020600040101010101" pitchFamily="18" charset="-122"/>
              <a:cs typeface="阿里巴巴普惠体 L" panose="00020600040101010101" pitchFamily="18" charset="-122"/>
              <a:sym typeface="+mn-ea"/>
            </a:endParaRPr>
          </a:p>
          <a:p>
            <a:pPr algn="l"/>
            <a:r>
              <a:rPr lang="zh-CN" altLang="en-US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严格执行政府信息公开申请登记、审核、办理、答复、</a:t>
            </a:r>
            <a:r>
              <a:rPr lang="zh-CN" altLang="en-US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  <a:sym typeface="+mn-ea"/>
              </a:rPr>
              <a:t>归档等各</a:t>
            </a:r>
            <a:r>
              <a:rPr lang="zh-CN" altLang="en-US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项</a:t>
            </a:r>
            <a:endParaRPr lang="zh-CN" altLang="en-US" sz="2000" b="1">
              <a:solidFill>
                <a:schemeClr val="tx1">
                  <a:lumMod val="65000"/>
                  <a:lumOff val="35000"/>
                </a:schemeClr>
              </a:solidFill>
              <a:latin typeface="阿里巴巴普惠体 L" panose="00020600040101010101" pitchFamily="18" charset="-122"/>
              <a:ea typeface="阿里巴巴普惠体 L" panose="00020600040101010101" pitchFamily="18" charset="-122"/>
              <a:cs typeface="阿里巴巴普惠体 L" panose="00020600040101010101" pitchFamily="18" charset="-122"/>
            </a:endParaRPr>
          </a:p>
          <a:p>
            <a:pPr algn="l"/>
            <a:r>
              <a:rPr lang="zh-CN" altLang="en-US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内部工作制度。三是不断加强队伍建设与管理，积极组织人员参与</a:t>
            </a:r>
            <a:endParaRPr lang="zh-CN" altLang="en-US" sz="2000" b="1">
              <a:solidFill>
                <a:schemeClr val="tx1">
                  <a:lumMod val="65000"/>
                  <a:lumOff val="35000"/>
                </a:schemeClr>
              </a:solidFill>
              <a:latin typeface="阿里巴巴普惠体 L" panose="00020600040101010101" pitchFamily="18" charset="-122"/>
              <a:ea typeface="阿里巴巴普惠体 L" panose="00020600040101010101" pitchFamily="18" charset="-122"/>
              <a:cs typeface="阿里巴巴普惠体 L" panose="00020600040101010101" pitchFamily="18" charset="-122"/>
            </a:endParaRPr>
          </a:p>
          <a:p>
            <a:pPr algn="l"/>
            <a:r>
              <a:rPr lang="zh-CN" altLang="en-US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政务公开工作的各类业务学习和培训，不断提高人员的业务水平。</a:t>
            </a:r>
            <a:endParaRPr lang="zh-CN" altLang="en-US" sz="2000" b="1">
              <a:solidFill>
                <a:schemeClr val="tx1">
                  <a:lumMod val="65000"/>
                  <a:lumOff val="35000"/>
                </a:schemeClr>
              </a:solidFill>
              <a:latin typeface="阿里巴巴普惠体 L" panose="00020600040101010101" pitchFamily="18" charset="-122"/>
              <a:ea typeface="阿里巴巴普惠体 L" panose="00020600040101010101" pitchFamily="18" charset="-122"/>
              <a:cs typeface="阿里巴巴普惠体 L" panose="00020600040101010101" pitchFamily="18" charset="-122"/>
            </a:endParaRPr>
          </a:p>
          <a:p>
            <a:pPr algn="l"/>
            <a:r>
              <a:rPr lang="en-US" altLang="zh-CN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   </a:t>
            </a:r>
            <a:endParaRPr lang="zh-CN" altLang="en-US" sz="2000" b="1">
              <a:solidFill>
                <a:schemeClr val="tx1">
                  <a:lumMod val="65000"/>
                  <a:lumOff val="35000"/>
                </a:schemeClr>
              </a:solidFill>
              <a:latin typeface="阿里巴巴普惠体 L" panose="00020600040101010101" pitchFamily="18" charset="-122"/>
              <a:ea typeface="阿里巴巴普惠体 L" panose="00020600040101010101" pitchFamily="18" charset="-122"/>
              <a:cs typeface="阿里巴巴普惠体 L" panose="00020600040101010101" pitchFamily="18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022517" y="1"/>
            <a:ext cx="2169482" cy="1337911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10800000">
            <a:off x="0" y="5520089"/>
            <a:ext cx="2169482" cy="1337911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2363470" y="1605280"/>
            <a:ext cx="7538720" cy="335851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just"/>
            <a:r>
              <a:rPr lang="en-US" altLang="zh-CN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  <a:sym typeface="+mn-ea"/>
              </a:rPr>
              <a:t>  </a:t>
            </a:r>
            <a:r>
              <a:rPr lang="zh-CN" altLang="en-US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  <a:sym typeface="+mn-ea"/>
              </a:rPr>
              <a:t>（四）政府信息公开平台建设。为了不断拓宽群众获取信息途径，保障群众知情权，我镇持续加强政府信息公开平台建设，坚持线上平台与线下阵地同向发力，线上通过美篇、微信，线下通过村委会、文化阵地宣传栏、公示栏等拓宽政府信息公开渠道，及时准确传递政府权威信息，保障人民群众的知情权、参与权、表达权和监督权，提高政府工作的透明度和公信力。</a:t>
            </a:r>
            <a:endParaRPr lang="zh-CN" altLang="en-US" sz="2000" b="1">
              <a:solidFill>
                <a:schemeClr val="tx1">
                  <a:lumMod val="65000"/>
                  <a:lumOff val="35000"/>
                </a:schemeClr>
              </a:solidFill>
              <a:latin typeface="阿里巴巴普惠体 L" panose="00020600040101010101" pitchFamily="18" charset="-122"/>
              <a:ea typeface="阿里巴巴普惠体 L" panose="00020600040101010101" pitchFamily="18" charset="-122"/>
              <a:cs typeface="阿里巴巴普惠体 L" panose="00020600040101010101" pitchFamily="18" charset="-122"/>
              <a:sym typeface="+mn-ea"/>
            </a:endParaRPr>
          </a:p>
          <a:p>
            <a:pPr algn="just">
              <a:buClrTx/>
              <a:buSzTx/>
              <a:buNone/>
            </a:pPr>
            <a:r>
              <a:rPr lang="en-US" altLang="zh-CN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  <a:sym typeface="+mn-ea"/>
              </a:rPr>
              <a:t>  </a:t>
            </a:r>
            <a:r>
              <a:rPr lang="zh-CN" altLang="en-US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  <a:sym typeface="+mn-ea"/>
              </a:rPr>
              <a:t>（五）监督保障。2024年，冉堌镇加强工作人员业务培训，确保政府公开信息依法依规，切实履行上级部门对政务公开工作的各项要求。严格按照政府公开信息审核原则，定期对已发布的政府公开信息进行自查，对有关问题及时整改，确保信息准确、内容全面。</a:t>
            </a:r>
            <a:endParaRPr lang="zh-CN" altLang="en-US" sz="2000" b="1">
              <a:solidFill>
                <a:schemeClr val="tx1">
                  <a:lumMod val="65000"/>
                  <a:lumOff val="35000"/>
                </a:schemeClr>
              </a:solidFill>
              <a:latin typeface="阿里巴巴普惠体 L" panose="00020600040101010101" pitchFamily="18" charset="-122"/>
              <a:ea typeface="阿里巴巴普惠体 L" panose="00020600040101010101" pitchFamily="18" charset="-122"/>
              <a:cs typeface="阿里巴巴普惠体 L" panose="00020600040101010101" pitchFamily="18" charset="-122"/>
              <a:sym typeface="+mn-ea"/>
            </a:endParaRPr>
          </a:p>
          <a:p>
            <a:pPr algn="just"/>
            <a:endParaRPr lang="zh-CN" altLang="en-US" sz="2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022517" y="1"/>
            <a:ext cx="2169482" cy="1337911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10800000">
            <a:off x="0" y="5520089"/>
            <a:ext cx="2169482" cy="1337911"/>
          </a:xfrm>
          <a:prstGeom prst="rect">
            <a:avLst/>
          </a:prstGeom>
        </p:spPr>
      </p:pic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2331085" y="604520"/>
            <a:ext cx="7826375" cy="1967865"/>
          </a:xfrm>
          <a:prstGeom prst="rect">
            <a:avLst/>
          </a:prstGeom>
          <a:noFill/>
        </p:spPr>
        <p:txBody>
          <a:bodyPr wrap="none" rtlCol="0">
            <a:noAutofit/>
          </a:bodyPr>
          <a:p>
            <a:pPr algn="l"/>
            <a:r>
              <a:rPr lang="en-US" altLang="zh-CN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  <a:sym typeface="+mn-ea"/>
              </a:rPr>
              <a:t>   </a:t>
            </a:r>
            <a:r>
              <a:rPr lang="zh-CN" altLang="en-US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  <a:sym typeface="+mn-ea"/>
              </a:rPr>
              <a:t>二、行政机关主动公开政府信息情况</a:t>
            </a:r>
            <a:endParaRPr lang="zh-CN" altLang="en-US" sz="2000" b="1">
              <a:solidFill>
                <a:schemeClr val="tx1">
                  <a:lumMod val="65000"/>
                  <a:lumOff val="35000"/>
                </a:schemeClr>
              </a:solidFill>
              <a:latin typeface="阿里巴巴普惠体 L" panose="00020600040101010101" pitchFamily="18" charset="-122"/>
              <a:ea typeface="阿里巴巴普惠体 L" panose="00020600040101010101" pitchFamily="18" charset="-122"/>
              <a:cs typeface="阿里巴巴普惠体 L" panose="00020600040101010101" pitchFamily="18" charset="-122"/>
              <a:sym typeface="+mn-ea"/>
            </a:endParaRPr>
          </a:p>
          <a:p>
            <a:pPr algn="l"/>
            <a:endParaRPr lang="zh-CN" altLang="en-US" sz="2000" b="1">
              <a:solidFill>
                <a:schemeClr val="tx1">
                  <a:lumMod val="65000"/>
                  <a:lumOff val="35000"/>
                </a:schemeClr>
              </a:solidFill>
              <a:latin typeface="阿里巴巴普惠体 L" panose="00020600040101010101" pitchFamily="18" charset="-122"/>
              <a:ea typeface="阿里巴巴普惠体 L" panose="00020600040101010101" pitchFamily="18" charset="-122"/>
              <a:cs typeface="阿里巴巴普惠体 L" panose="00020600040101010101" pitchFamily="18" charset="-122"/>
            </a:endParaRPr>
          </a:p>
        </p:txBody>
      </p:sp>
      <p:graphicFrame>
        <p:nvGraphicFramePr>
          <p:cNvPr id="3" name="表格 2"/>
          <p:cNvGraphicFramePr/>
          <p:nvPr/>
        </p:nvGraphicFramePr>
        <p:xfrm>
          <a:off x="3162300" y="1161923"/>
          <a:ext cx="6286500" cy="5040630"/>
        </p:xfrm>
        <a:graphic>
          <a:graphicData uri="http://schemas.openxmlformats.org/drawingml/2006/table">
            <a:tbl>
              <a:tblPr/>
              <a:tblGrid>
                <a:gridCol w="1785620"/>
                <a:gridCol w="1257935"/>
                <a:gridCol w="1257935"/>
                <a:gridCol w="1343660"/>
              </a:tblGrid>
              <a:tr h="323850">
                <a:tc gridSpan="4"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1000">
                          <a:solidFill>
                            <a:srgbClr val="000000"/>
                          </a:solidFill>
                          <a:latin typeface="黑体" panose="02010609060101010101" charset="-122"/>
                          <a:ea typeface="黑体" panose="02010609060101010101" charset="-122"/>
                        </a:rPr>
                        <a:t>第二十条第（一）项</a:t>
                      </a:r>
                      <a:endParaRPr lang="zh-CN" sz="1000">
                        <a:solidFill>
                          <a:srgbClr val="000000"/>
                        </a:solidFill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23850"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1000">
                          <a:solidFill>
                            <a:srgbClr val="000000"/>
                          </a:solidFill>
                          <a:latin typeface="仿宋_GB2312" panose="02010609030101010101" charset="-122"/>
                          <a:ea typeface="仿宋_GB2312" panose="02010609030101010101" charset="-122"/>
                        </a:rPr>
                        <a:t>信息内容</a:t>
                      </a:r>
                      <a:endParaRPr lang="zh-CN" sz="1000">
                        <a:solidFill>
                          <a:srgbClr val="000000"/>
                        </a:solidFill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1000">
                          <a:solidFill>
                            <a:srgbClr val="000000"/>
                          </a:solidFill>
                          <a:latin typeface="仿宋_GB2312" panose="02010609030101010101" charset="-122"/>
                          <a:ea typeface="仿宋_GB2312" panose="02010609030101010101" charset="-122"/>
                        </a:rPr>
                        <a:t>本年制发件数</a:t>
                      </a:r>
                      <a:endParaRPr lang="zh-CN" sz="1000">
                        <a:solidFill>
                          <a:srgbClr val="000000"/>
                        </a:solidFill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1000">
                          <a:solidFill>
                            <a:srgbClr val="000000"/>
                          </a:solidFill>
                          <a:latin typeface="仿宋_GB2312" panose="02010609030101010101" charset="-122"/>
                          <a:ea typeface="仿宋_GB2312" panose="02010609030101010101" charset="-122"/>
                        </a:rPr>
                        <a:t>本年废止件数</a:t>
                      </a:r>
                      <a:endParaRPr lang="zh-CN" sz="1000">
                        <a:solidFill>
                          <a:srgbClr val="000000"/>
                        </a:solidFill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1000">
                          <a:solidFill>
                            <a:srgbClr val="000000"/>
                          </a:solidFill>
                          <a:latin typeface="仿宋_GB2312" panose="02010609030101010101" charset="-122"/>
                          <a:ea typeface="仿宋_GB2312" panose="02010609030101010101" charset="-122"/>
                        </a:rPr>
                        <a:t>现行有效件数</a:t>
                      </a:r>
                      <a:endParaRPr lang="zh-CN" sz="1000">
                        <a:solidFill>
                          <a:srgbClr val="000000"/>
                        </a:solidFill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3850">
                <a:tc>
                  <a:txBody>
                    <a:bodyPr/>
                    <a:p>
                      <a:pPr marL="0" indent="0" algn="l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1000">
                          <a:solidFill>
                            <a:srgbClr val="000000"/>
                          </a:solidFill>
                          <a:latin typeface="仿宋_GB2312" panose="02010609030101010101" charset="-122"/>
                          <a:ea typeface="仿宋_GB2312" panose="02010609030101010101" charset="-122"/>
                        </a:rPr>
                        <a:t>规章</a:t>
                      </a:r>
                      <a:endParaRPr lang="zh-CN" sz="1000">
                        <a:solidFill>
                          <a:srgbClr val="000000"/>
                        </a:solidFill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3850">
                <a:tc>
                  <a:txBody>
                    <a:bodyPr/>
                    <a:p>
                      <a:pPr marL="0" indent="0" algn="l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1000">
                          <a:solidFill>
                            <a:srgbClr val="000000"/>
                          </a:solidFill>
                          <a:latin typeface="仿宋_GB2312" panose="02010609030101010101" charset="-122"/>
                          <a:ea typeface="仿宋_GB2312" panose="02010609030101010101" charset="-122"/>
                        </a:rPr>
                        <a:t>行政规范性文件</a:t>
                      </a:r>
                      <a:endParaRPr lang="zh-CN" sz="1000">
                        <a:solidFill>
                          <a:srgbClr val="000000"/>
                        </a:solidFill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3850">
                <a:tc gridSpan="4"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1000">
                          <a:solidFill>
                            <a:srgbClr val="000000"/>
                          </a:solidFill>
                          <a:latin typeface="黑体" panose="02010609060101010101" charset="-122"/>
                          <a:ea typeface="黑体" panose="02010609060101010101" charset="-122"/>
                        </a:rPr>
                        <a:t>第二十条第（五）项</a:t>
                      </a:r>
                      <a:endParaRPr lang="zh-CN" sz="1000">
                        <a:solidFill>
                          <a:srgbClr val="000000"/>
                        </a:solidFill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23850"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1000">
                          <a:solidFill>
                            <a:srgbClr val="000000"/>
                          </a:solidFill>
                          <a:latin typeface="仿宋_GB2312" panose="02010609030101010101" charset="-122"/>
                          <a:ea typeface="仿宋_GB2312" panose="02010609030101010101" charset="-122"/>
                        </a:rPr>
                        <a:t>信息内容</a:t>
                      </a:r>
                      <a:endParaRPr lang="zh-CN" sz="1000">
                        <a:solidFill>
                          <a:srgbClr val="000000"/>
                        </a:solidFill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1000">
                          <a:solidFill>
                            <a:srgbClr val="000000"/>
                          </a:solidFill>
                          <a:latin typeface="仿宋_GB2312" panose="02010609030101010101" charset="-122"/>
                          <a:ea typeface="仿宋_GB2312" panose="02010609030101010101" charset="-122"/>
                        </a:rPr>
                        <a:t>本年处理决定数量</a:t>
                      </a:r>
                      <a:endParaRPr lang="zh-CN" sz="1000">
                        <a:solidFill>
                          <a:srgbClr val="000000"/>
                        </a:solidFill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23850">
                <a:tc>
                  <a:txBody>
                    <a:bodyPr/>
                    <a:p>
                      <a:pPr marL="0" indent="0" algn="l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1000">
                          <a:solidFill>
                            <a:srgbClr val="000000"/>
                          </a:solidFill>
                          <a:latin typeface="仿宋_GB2312" panose="02010609030101010101" charset="-122"/>
                          <a:ea typeface="仿宋_GB2312" panose="02010609030101010101" charset="-122"/>
                        </a:rPr>
                        <a:t>行政许可</a:t>
                      </a:r>
                      <a:endParaRPr lang="zh-CN" sz="1000">
                        <a:solidFill>
                          <a:srgbClr val="000000"/>
                        </a:solidFill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p>
                      <a:pPr marL="0" indent="266700" algn="ctr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23850">
                <a:tc gridSpan="4"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1000">
                          <a:solidFill>
                            <a:srgbClr val="000000"/>
                          </a:solidFill>
                          <a:latin typeface="黑体" panose="02010609060101010101" charset="-122"/>
                          <a:ea typeface="黑体" panose="02010609060101010101" charset="-122"/>
                        </a:rPr>
                        <a:t>第二十条第（六）项</a:t>
                      </a:r>
                      <a:endParaRPr lang="zh-CN" sz="1000">
                        <a:solidFill>
                          <a:srgbClr val="000000"/>
                        </a:solidFill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23850"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1000">
                          <a:solidFill>
                            <a:srgbClr val="000000"/>
                          </a:solidFill>
                          <a:latin typeface="仿宋_GB2312" panose="02010609030101010101" charset="-122"/>
                          <a:ea typeface="仿宋_GB2312" panose="02010609030101010101" charset="-122"/>
                        </a:rPr>
                        <a:t>信息内容</a:t>
                      </a:r>
                      <a:endParaRPr lang="zh-CN" sz="1000">
                        <a:solidFill>
                          <a:srgbClr val="000000"/>
                        </a:solidFill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1000">
                          <a:solidFill>
                            <a:srgbClr val="000000"/>
                          </a:solidFill>
                          <a:latin typeface="仿宋_GB2312" panose="02010609030101010101" charset="-122"/>
                          <a:ea typeface="仿宋_GB2312" panose="02010609030101010101" charset="-122"/>
                        </a:rPr>
                        <a:t>本年处理决定数量</a:t>
                      </a:r>
                      <a:endParaRPr lang="zh-CN" sz="1000">
                        <a:solidFill>
                          <a:srgbClr val="000000"/>
                        </a:solidFill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23850">
                <a:tc>
                  <a:txBody>
                    <a:bodyPr/>
                    <a:p>
                      <a:pPr marL="0" indent="0" algn="l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1000">
                          <a:solidFill>
                            <a:srgbClr val="000000"/>
                          </a:solidFill>
                          <a:latin typeface="仿宋_GB2312" panose="02010609030101010101" charset="-122"/>
                          <a:ea typeface="仿宋_GB2312" panose="02010609030101010101" charset="-122"/>
                        </a:rPr>
                        <a:t>行政处罚</a:t>
                      </a:r>
                      <a:endParaRPr lang="zh-CN" sz="1000">
                        <a:solidFill>
                          <a:srgbClr val="000000"/>
                        </a:solidFill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p>
                      <a:pPr marL="0" indent="26670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23850">
                <a:tc>
                  <a:txBody>
                    <a:bodyPr/>
                    <a:p>
                      <a:pPr marL="0" indent="0" algn="l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1000">
                          <a:solidFill>
                            <a:srgbClr val="000000"/>
                          </a:solidFill>
                          <a:latin typeface="仿宋_GB2312" panose="02010609030101010101" charset="-122"/>
                          <a:ea typeface="仿宋_GB2312" panose="02010609030101010101" charset="-122"/>
                        </a:rPr>
                        <a:t>行政强制</a:t>
                      </a:r>
                      <a:endParaRPr lang="zh-CN" sz="1000">
                        <a:solidFill>
                          <a:srgbClr val="000000"/>
                        </a:solidFill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p>
                      <a:pPr marL="0" indent="266700" algn="ctr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23850">
                <a:tc gridSpan="4"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1000">
                          <a:solidFill>
                            <a:srgbClr val="000000"/>
                          </a:solidFill>
                          <a:latin typeface="黑体" panose="02010609060101010101" charset="-122"/>
                          <a:ea typeface="黑体" panose="02010609060101010101" charset="-122"/>
                        </a:rPr>
                        <a:t>第二十条第（八）项</a:t>
                      </a:r>
                      <a:endParaRPr lang="zh-CN" sz="1000">
                        <a:solidFill>
                          <a:srgbClr val="000000"/>
                        </a:solidFill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23850"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1000">
                          <a:solidFill>
                            <a:srgbClr val="000000"/>
                          </a:solidFill>
                          <a:latin typeface="仿宋_GB2312" panose="02010609030101010101" charset="-122"/>
                          <a:ea typeface="仿宋_GB2312" panose="02010609030101010101" charset="-122"/>
                        </a:rPr>
                        <a:t>信息内容</a:t>
                      </a:r>
                      <a:endParaRPr lang="zh-CN" sz="1000">
                        <a:solidFill>
                          <a:srgbClr val="000000"/>
                        </a:solidFill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1000">
                          <a:solidFill>
                            <a:srgbClr val="000000"/>
                          </a:solidFill>
                          <a:latin typeface="仿宋_GB2312" panose="02010609030101010101" charset="-122"/>
                          <a:ea typeface="仿宋_GB2312" panose="02010609030101010101" charset="-122"/>
                        </a:rPr>
                        <a:t>本年收费金额（单位：万元）</a:t>
                      </a:r>
                      <a:endParaRPr lang="zh-CN" sz="1000">
                        <a:solidFill>
                          <a:srgbClr val="000000"/>
                        </a:solidFill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23850">
                <a:tc>
                  <a:txBody>
                    <a:bodyPr/>
                    <a:p>
                      <a:pPr marL="0" indent="0" algn="l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1000">
                          <a:solidFill>
                            <a:srgbClr val="000000"/>
                          </a:solidFill>
                          <a:latin typeface="仿宋_GB2312" panose="02010609030101010101" charset="-122"/>
                          <a:ea typeface="仿宋_GB2312" panose="02010609030101010101" charset="-122"/>
                        </a:rPr>
                        <a:t>行政事业性收费</a:t>
                      </a:r>
                      <a:endParaRPr lang="zh-CN" sz="1000">
                        <a:solidFill>
                          <a:srgbClr val="000000"/>
                        </a:solidFill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022517" y="1"/>
            <a:ext cx="2169482" cy="1337911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10800000">
            <a:off x="0" y="5520089"/>
            <a:ext cx="2169482" cy="1337911"/>
          </a:xfrm>
          <a:prstGeom prst="rect">
            <a:avLst/>
          </a:prstGeom>
        </p:spPr>
      </p:pic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2331085" y="430530"/>
            <a:ext cx="7826375" cy="415925"/>
          </a:xfrm>
          <a:prstGeom prst="rect">
            <a:avLst/>
          </a:prstGeom>
          <a:noFill/>
        </p:spPr>
        <p:txBody>
          <a:bodyPr wrap="none" rtlCol="0">
            <a:noAutofit/>
          </a:bodyPr>
          <a:p>
            <a:pPr algn="l"/>
            <a:r>
              <a:rPr lang="en-US" altLang="zh-CN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  <a:sym typeface="+mn-ea"/>
              </a:rPr>
              <a:t>  </a:t>
            </a:r>
            <a:r>
              <a:rPr lang="zh-CN" altLang="en-US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三、行政机关收到和处理政府信息公开申请情况</a:t>
            </a:r>
            <a:endParaRPr lang="zh-CN" altLang="en-US" sz="2000" b="1">
              <a:solidFill>
                <a:schemeClr val="tx1">
                  <a:lumMod val="65000"/>
                  <a:lumOff val="35000"/>
                </a:schemeClr>
              </a:solidFill>
              <a:latin typeface="阿里巴巴普惠体 L" panose="00020600040101010101" pitchFamily="18" charset="-122"/>
              <a:ea typeface="阿里巴巴普惠体 L" panose="00020600040101010101" pitchFamily="18" charset="-122"/>
              <a:cs typeface="阿里巴巴普惠体 L" panose="00020600040101010101" pitchFamily="18" charset="-122"/>
            </a:endParaRPr>
          </a:p>
          <a:p>
            <a:pPr algn="l"/>
            <a:endParaRPr lang="zh-CN" altLang="en-US" sz="2000" b="1">
              <a:solidFill>
                <a:schemeClr val="tx1">
                  <a:lumMod val="65000"/>
                  <a:lumOff val="35000"/>
                </a:schemeClr>
              </a:solidFill>
              <a:latin typeface="阿里巴巴普惠体 L" panose="00020600040101010101" pitchFamily="18" charset="-122"/>
              <a:ea typeface="阿里巴巴普惠体 L" panose="00020600040101010101" pitchFamily="18" charset="-122"/>
              <a:cs typeface="阿里巴巴普惠体 L" panose="00020600040101010101" pitchFamily="18" charset="-122"/>
              <a:sym typeface="+mn-ea"/>
            </a:endParaRPr>
          </a:p>
          <a:p>
            <a:pPr algn="l"/>
            <a:endParaRPr lang="zh-CN" altLang="en-US" sz="2000" b="1">
              <a:solidFill>
                <a:schemeClr val="tx1">
                  <a:lumMod val="65000"/>
                  <a:lumOff val="35000"/>
                </a:schemeClr>
              </a:solidFill>
              <a:latin typeface="阿里巴巴普惠体 L" panose="00020600040101010101" pitchFamily="18" charset="-122"/>
              <a:ea typeface="阿里巴巴普惠体 L" panose="00020600040101010101" pitchFamily="18" charset="-122"/>
              <a:cs typeface="阿里巴巴普惠体 L" panose="00020600040101010101" pitchFamily="18" charset="-122"/>
            </a:endParaRPr>
          </a:p>
        </p:txBody>
      </p:sp>
      <p:pic>
        <p:nvPicPr>
          <p:cNvPr id="9" name="图片 8" descr="文字文稿1_0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1640" y="786765"/>
            <a:ext cx="4801235" cy="589978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022517" y="1"/>
            <a:ext cx="2169482" cy="1337911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10800000">
            <a:off x="0" y="5520089"/>
            <a:ext cx="2169482" cy="1337911"/>
          </a:xfrm>
          <a:prstGeom prst="rect">
            <a:avLst/>
          </a:prstGeom>
        </p:spPr>
      </p:pic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2331085" y="934085"/>
            <a:ext cx="7826375" cy="815975"/>
          </a:xfrm>
          <a:prstGeom prst="rect">
            <a:avLst/>
          </a:prstGeom>
          <a:noFill/>
        </p:spPr>
        <p:txBody>
          <a:bodyPr wrap="none" rtlCol="0">
            <a:noAutofit/>
          </a:bodyPr>
          <a:p>
            <a:pPr algn="l"/>
            <a:r>
              <a:rPr lang="zh-CN" altLang="en-US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  <a:sym typeface="+mn-ea"/>
              </a:rPr>
              <a:t>四、政府信息公开行政复议、行政诉讼情况</a:t>
            </a:r>
            <a:endParaRPr lang="zh-CN" altLang="en-US" sz="2000" b="1">
              <a:solidFill>
                <a:schemeClr val="tx1">
                  <a:lumMod val="65000"/>
                  <a:lumOff val="35000"/>
                </a:schemeClr>
              </a:solidFill>
              <a:latin typeface="阿里巴巴普惠体 L" panose="00020600040101010101" pitchFamily="18" charset="-122"/>
              <a:ea typeface="阿里巴巴普惠体 L" panose="00020600040101010101" pitchFamily="18" charset="-122"/>
              <a:cs typeface="阿里巴巴普惠体 L" panose="00020600040101010101" pitchFamily="18" charset="-122"/>
              <a:sym typeface="+mn-ea"/>
            </a:endParaRPr>
          </a:p>
          <a:p>
            <a:pPr algn="l"/>
            <a:endParaRPr lang="zh-CN" altLang="en-US" sz="2000" b="1">
              <a:solidFill>
                <a:schemeClr val="tx1">
                  <a:lumMod val="65000"/>
                  <a:lumOff val="35000"/>
                </a:schemeClr>
              </a:solidFill>
              <a:latin typeface="阿里巴巴普惠体 L" panose="00020600040101010101" pitchFamily="18" charset="-122"/>
              <a:ea typeface="阿里巴巴普惠体 L" panose="00020600040101010101" pitchFamily="18" charset="-122"/>
              <a:cs typeface="阿里巴巴普惠体 L" panose="00020600040101010101" pitchFamily="18" charset="-122"/>
            </a:endParaRPr>
          </a:p>
        </p:txBody>
      </p:sp>
      <p:graphicFrame>
        <p:nvGraphicFramePr>
          <p:cNvPr id="6" name="表格 5"/>
          <p:cNvGraphicFramePr/>
          <p:nvPr/>
        </p:nvGraphicFramePr>
        <p:xfrm>
          <a:off x="2931795" y="2118360"/>
          <a:ext cx="6328410" cy="1238250"/>
        </p:xfrm>
        <a:graphic>
          <a:graphicData uri="http://schemas.openxmlformats.org/drawingml/2006/table">
            <a:tbl>
              <a:tblPr/>
              <a:tblGrid>
                <a:gridCol w="581025"/>
                <a:gridCol w="457200"/>
                <a:gridCol w="409575"/>
                <a:gridCol w="425450"/>
                <a:gridCol w="417830"/>
                <a:gridCol w="349250"/>
                <a:gridCol w="384175"/>
                <a:gridCol w="384175"/>
                <a:gridCol w="384175"/>
                <a:gridCol w="384175"/>
                <a:gridCol w="384175"/>
                <a:gridCol w="384175"/>
                <a:gridCol w="384175"/>
                <a:gridCol w="384810"/>
                <a:gridCol w="614045"/>
              </a:tblGrid>
              <a:tr h="315595">
                <a:tc gridSpan="5">
                  <a:txBody>
                    <a:bodyPr/>
                    <a:p>
                      <a:pPr marL="85725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1000">
                          <a:latin typeface="黑体" panose="02010609060101010101" charset="-122"/>
                          <a:ea typeface="黑体" panose="02010609060101010101" charset="-122"/>
                        </a:rPr>
                        <a:t>行政复议</a:t>
                      </a:r>
                      <a:endParaRPr lang="zh-CN" sz="10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p>
                      <a:pPr marL="85725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1000">
                          <a:latin typeface="黑体" panose="02010609060101010101" charset="-122"/>
                          <a:ea typeface="黑体" panose="02010609060101010101" charset="-122"/>
                        </a:rPr>
                        <a:t>行政诉讼</a:t>
                      </a:r>
                      <a:endParaRPr lang="zh-CN" sz="10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47345">
                <a:tc rowSpan="2"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1000">
                          <a:latin typeface="黑体" panose="02010609060101010101" charset="-122"/>
                          <a:ea typeface="黑体" panose="02010609060101010101" charset="-122"/>
                        </a:rPr>
                        <a:t>结果</a:t>
                      </a:r>
                      <a:endParaRPr lang="zh-CN" sz="10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1000">
                          <a:latin typeface="黑体" panose="02010609060101010101" charset="-122"/>
                          <a:ea typeface="黑体" panose="02010609060101010101" charset="-122"/>
                        </a:rPr>
                        <a:t>维持</a:t>
                      </a:r>
                      <a:endParaRPr lang="zh-CN" sz="10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p>
                      <a:pPr marL="0" indent="-635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1000">
                          <a:latin typeface="黑体" panose="02010609060101010101" charset="-122"/>
                          <a:ea typeface="黑体" panose="02010609060101010101" charset="-122"/>
                        </a:rPr>
                        <a:t>结果纠正</a:t>
                      </a:r>
                      <a:endParaRPr lang="zh-CN" sz="10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1000">
                          <a:latin typeface="黑体" panose="02010609060101010101" charset="-122"/>
                          <a:ea typeface="黑体" panose="02010609060101010101" charset="-122"/>
                        </a:rPr>
                        <a:t>其他结果</a:t>
                      </a:r>
                      <a:endParaRPr lang="zh-CN" sz="10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1000">
                          <a:latin typeface="黑体" panose="02010609060101010101" charset="-122"/>
                          <a:ea typeface="黑体" panose="02010609060101010101" charset="-122"/>
                        </a:rPr>
                        <a:t>尚未</a:t>
                      </a:r>
                      <a:endParaRPr lang="zh-CN" sz="10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1000">
                          <a:latin typeface="黑体" panose="02010609060101010101" charset="-122"/>
                          <a:ea typeface="黑体" panose="02010609060101010101" charset="-122"/>
                        </a:rPr>
                        <a:t>审结</a:t>
                      </a:r>
                      <a:endParaRPr lang="zh-CN" sz="10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p>
                      <a:pPr marL="85725" indent="0" algn="ctr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1000">
                          <a:latin typeface="黑体" panose="02010609060101010101" charset="-122"/>
                          <a:ea typeface="黑体" panose="02010609060101010101" charset="-122"/>
                        </a:rPr>
                        <a:t>总</a:t>
                      </a:r>
                      <a:endParaRPr lang="zh-CN" sz="10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  <a:p>
                      <a:pPr marL="85725" indent="0" algn="ctr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1000">
                          <a:latin typeface="黑体" panose="02010609060101010101" charset="-122"/>
                          <a:ea typeface="黑体" panose="02010609060101010101" charset="-122"/>
                        </a:rPr>
                        <a:t>计</a:t>
                      </a:r>
                      <a:endParaRPr lang="zh-CN" sz="10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gridSpan="5">
                  <a:txBody>
                    <a:bodyPr/>
                    <a:p>
                      <a:pPr marL="85725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1000">
                          <a:latin typeface="黑体" panose="02010609060101010101" charset="-122"/>
                          <a:ea typeface="黑体" panose="02010609060101010101" charset="-122"/>
                        </a:rPr>
                        <a:t>未经复议直接起诉</a:t>
                      </a:r>
                      <a:endParaRPr lang="zh-CN" sz="10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p>
                      <a:pPr marL="85725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1000">
                          <a:latin typeface="黑体" panose="02010609060101010101" charset="-122"/>
                          <a:ea typeface="黑体" panose="02010609060101010101" charset="-122"/>
                        </a:rPr>
                        <a:t>复议后起诉</a:t>
                      </a:r>
                      <a:endParaRPr lang="zh-CN" sz="10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575310">
                <a:tc vMerge="1">
                  <a:tcPr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1000">
                          <a:latin typeface="黑体" panose="02010609060101010101" charset="-122"/>
                          <a:ea typeface="黑体" panose="02010609060101010101" charset="-122"/>
                        </a:rPr>
                        <a:t>结果维持</a:t>
                      </a:r>
                      <a:endParaRPr lang="zh-CN" sz="10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1000">
                          <a:latin typeface="黑体" panose="02010609060101010101" charset="-122"/>
                          <a:ea typeface="黑体" panose="02010609060101010101" charset="-122"/>
                        </a:rPr>
                        <a:t>结果纠正</a:t>
                      </a:r>
                      <a:endParaRPr lang="zh-CN" sz="10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1000">
                          <a:latin typeface="黑体" panose="02010609060101010101" charset="-122"/>
                          <a:ea typeface="黑体" panose="02010609060101010101" charset="-122"/>
                        </a:rPr>
                        <a:t>其他</a:t>
                      </a:r>
                      <a:endParaRPr lang="zh-CN" sz="10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1000">
                          <a:latin typeface="黑体" panose="02010609060101010101" charset="-122"/>
                          <a:ea typeface="黑体" panose="02010609060101010101" charset="-122"/>
                        </a:rPr>
                        <a:t>结果</a:t>
                      </a:r>
                      <a:endParaRPr lang="zh-CN" sz="10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1000">
                          <a:latin typeface="黑体" panose="02010609060101010101" charset="-122"/>
                          <a:ea typeface="黑体" panose="02010609060101010101" charset="-122"/>
                        </a:rPr>
                        <a:t>尚未</a:t>
                      </a:r>
                      <a:endParaRPr lang="zh-CN" sz="10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1000">
                          <a:latin typeface="黑体" panose="02010609060101010101" charset="-122"/>
                          <a:ea typeface="黑体" panose="02010609060101010101" charset="-122"/>
                        </a:rPr>
                        <a:t>审结</a:t>
                      </a:r>
                      <a:endParaRPr lang="zh-CN" sz="10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85725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1000">
                          <a:latin typeface="黑体" panose="02010609060101010101" charset="-122"/>
                          <a:ea typeface="黑体" panose="02010609060101010101" charset="-122"/>
                        </a:rPr>
                        <a:t>总计</a:t>
                      </a:r>
                      <a:endParaRPr lang="zh-CN" sz="10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1000">
                          <a:latin typeface="黑体" panose="02010609060101010101" charset="-122"/>
                          <a:ea typeface="黑体" panose="02010609060101010101" charset="-122"/>
                        </a:rPr>
                        <a:t>结果维持</a:t>
                      </a:r>
                      <a:endParaRPr lang="zh-CN" sz="10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1000">
                          <a:latin typeface="黑体" panose="02010609060101010101" charset="-122"/>
                          <a:ea typeface="黑体" panose="02010609060101010101" charset="-122"/>
                        </a:rPr>
                        <a:t>结果</a:t>
                      </a:r>
                      <a:endParaRPr lang="zh-CN" sz="10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1000">
                          <a:latin typeface="黑体" panose="02010609060101010101" charset="-122"/>
                          <a:ea typeface="黑体" panose="02010609060101010101" charset="-122"/>
                        </a:rPr>
                        <a:t>纠正</a:t>
                      </a:r>
                      <a:endParaRPr lang="zh-CN" sz="10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-635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1000">
                          <a:latin typeface="黑体" panose="02010609060101010101" charset="-122"/>
                          <a:ea typeface="黑体" panose="02010609060101010101" charset="-122"/>
                        </a:rPr>
                        <a:t>其他</a:t>
                      </a:r>
                      <a:endParaRPr lang="zh-CN" sz="10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  <a:p>
                      <a:pPr marL="0" indent="-635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1000">
                          <a:latin typeface="黑体" panose="02010609060101010101" charset="-122"/>
                          <a:ea typeface="黑体" panose="02010609060101010101" charset="-122"/>
                        </a:rPr>
                        <a:t>结果</a:t>
                      </a:r>
                      <a:endParaRPr lang="zh-CN" sz="10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-127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1000">
                          <a:latin typeface="黑体" panose="02010609060101010101" charset="-122"/>
                          <a:ea typeface="黑体" panose="02010609060101010101" charset="-122"/>
                        </a:rPr>
                        <a:t>尚未审结</a:t>
                      </a:r>
                      <a:endParaRPr lang="zh-CN" sz="10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85725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1000">
                          <a:latin typeface="黑体" panose="02010609060101010101" charset="-122"/>
                          <a:ea typeface="黑体" panose="02010609060101010101" charset="-122"/>
                        </a:rPr>
                        <a:t>总计</a:t>
                      </a:r>
                      <a:endParaRPr lang="zh-CN" sz="10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p>
                      <a:pPr marL="85725" indent="0" algn="ctr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100">
                          <a:solidFill>
                            <a:srgbClr val="000000"/>
                          </a:solidFill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1100">
                        <a:solidFill>
                          <a:srgbClr val="000000"/>
                        </a:solidFill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85725" indent="0" algn="ctr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100">
                          <a:solidFill>
                            <a:srgbClr val="000000"/>
                          </a:solidFill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1100">
                        <a:solidFill>
                          <a:srgbClr val="000000"/>
                        </a:solidFill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85725" indent="0" algn="ctr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100">
                          <a:solidFill>
                            <a:srgbClr val="000000"/>
                          </a:solidFill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1100">
                        <a:solidFill>
                          <a:srgbClr val="000000"/>
                        </a:solidFill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85725" indent="0" algn="ctr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100">
                          <a:solidFill>
                            <a:srgbClr val="000000"/>
                          </a:solidFill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1100">
                        <a:solidFill>
                          <a:srgbClr val="000000"/>
                        </a:solidFill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85725" indent="0" algn="ctr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100">
                          <a:solidFill>
                            <a:srgbClr val="000000"/>
                          </a:solidFill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1100">
                        <a:solidFill>
                          <a:srgbClr val="000000"/>
                        </a:solidFill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85725" indent="0" algn="ctr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100">
                          <a:solidFill>
                            <a:srgbClr val="000000"/>
                          </a:solidFill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1100">
                        <a:solidFill>
                          <a:srgbClr val="000000"/>
                        </a:solidFill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85725" indent="0" algn="ctr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100">
                          <a:solidFill>
                            <a:srgbClr val="000000"/>
                          </a:solidFill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1100">
                        <a:solidFill>
                          <a:srgbClr val="000000"/>
                        </a:solidFill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85725" indent="0" algn="ctr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100">
                          <a:solidFill>
                            <a:srgbClr val="000000"/>
                          </a:solidFill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1100">
                        <a:solidFill>
                          <a:srgbClr val="000000"/>
                        </a:solidFill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85725" indent="0" algn="ctr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100">
                          <a:solidFill>
                            <a:srgbClr val="000000"/>
                          </a:solidFill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1100">
                        <a:solidFill>
                          <a:srgbClr val="000000"/>
                        </a:solidFill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85725" indent="0" algn="ctr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100">
                          <a:solidFill>
                            <a:srgbClr val="000000"/>
                          </a:solidFill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1100">
                        <a:solidFill>
                          <a:srgbClr val="000000"/>
                        </a:solidFill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85725" indent="0" algn="ctr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100">
                          <a:solidFill>
                            <a:srgbClr val="000000"/>
                          </a:solidFill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1100">
                        <a:solidFill>
                          <a:srgbClr val="000000"/>
                        </a:solidFill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85725" indent="0" algn="ctr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100">
                          <a:solidFill>
                            <a:srgbClr val="000000"/>
                          </a:solidFill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1100">
                        <a:solidFill>
                          <a:srgbClr val="000000"/>
                        </a:solidFill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85725" indent="0" algn="ctr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100">
                          <a:solidFill>
                            <a:srgbClr val="000000"/>
                          </a:solidFill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1100">
                        <a:solidFill>
                          <a:srgbClr val="000000"/>
                        </a:solidFill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85725" indent="0" algn="ctr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100">
                          <a:solidFill>
                            <a:srgbClr val="000000"/>
                          </a:solidFill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1100">
                        <a:solidFill>
                          <a:srgbClr val="000000"/>
                        </a:solidFill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85725" indent="0" algn="ctr">
                        <a:spcBef>
                          <a:spcPct val="0"/>
                        </a:spcBef>
                        <a:spcAft>
                          <a:spcPts val="900"/>
                        </a:spcAft>
                      </a:pPr>
                      <a:r>
                        <a:rPr lang="en-US" altLang="zh-CN" sz="1100">
                          <a:solidFill>
                            <a:srgbClr val="000000"/>
                          </a:solidFill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1100">
                        <a:solidFill>
                          <a:srgbClr val="000000"/>
                        </a:solidFill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022517" y="1"/>
            <a:ext cx="2169482" cy="1337911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10800000">
            <a:off x="0" y="5520089"/>
            <a:ext cx="2169482" cy="1337911"/>
          </a:xfrm>
          <a:prstGeom prst="rect">
            <a:avLst/>
          </a:prstGeom>
        </p:spPr>
      </p:pic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2331085" y="934085"/>
            <a:ext cx="7826375" cy="815975"/>
          </a:xfrm>
          <a:prstGeom prst="rect">
            <a:avLst/>
          </a:prstGeom>
          <a:noFill/>
        </p:spPr>
        <p:txBody>
          <a:bodyPr wrap="none" rtlCol="0">
            <a:noAutofit/>
          </a:bodyPr>
          <a:p>
            <a:pPr algn="l"/>
            <a:r>
              <a:rPr lang="zh-CN" altLang="en-US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五、存在的主要问题及改进情况</a:t>
            </a:r>
            <a:endParaRPr lang="zh-CN" altLang="en-US" sz="2000" b="1">
              <a:solidFill>
                <a:schemeClr val="tx1">
                  <a:lumMod val="65000"/>
                  <a:lumOff val="35000"/>
                </a:schemeClr>
              </a:solidFill>
              <a:latin typeface="阿里巴巴普惠体 L" panose="00020600040101010101" pitchFamily="18" charset="-122"/>
              <a:ea typeface="阿里巴巴普惠体 L" panose="00020600040101010101" pitchFamily="18" charset="-122"/>
              <a:cs typeface="阿里巴巴普惠体 L" panose="00020600040101010101" pitchFamily="18" charset="-122"/>
            </a:endParaRPr>
          </a:p>
          <a:p>
            <a:pPr algn="l"/>
            <a:endParaRPr lang="zh-CN" altLang="en-US" sz="2000" b="1">
              <a:solidFill>
                <a:schemeClr val="tx1">
                  <a:lumMod val="65000"/>
                  <a:lumOff val="35000"/>
                </a:schemeClr>
              </a:solidFill>
              <a:latin typeface="阿里巴巴普惠体 L" panose="00020600040101010101" pitchFamily="18" charset="-122"/>
              <a:ea typeface="阿里巴巴普惠体 L" panose="00020600040101010101" pitchFamily="18" charset="-122"/>
              <a:cs typeface="阿里巴巴普惠体 L" panose="00020600040101010101" pitchFamily="18" charset="-122"/>
            </a:endParaRPr>
          </a:p>
          <a:p>
            <a:pPr algn="l"/>
            <a:r>
              <a:rPr lang="en-US" altLang="zh-CN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    2024</a:t>
            </a:r>
            <a:r>
              <a:rPr lang="zh-CN" altLang="en-US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年，冉堌镇政府信息公开工作在取得成效的同时，也存</a:t>
            </a:r>
            <a:endParaRPr lang="zh-CN" altLang="en-US" sz="2000" b="1">
              <a:solidFill>
                <a:schemeClr val="tx1">
                  <a:lumMod val="65000"/>
                  <a:lumOff val="35000"/>
                </a:schemeClr>
              </a:solidFill>
              <a:latin typeface="阿里巴巴普惠体 L" panose="00020600040101010101" pitchFamily="18" charset="-122"/>
              <a:ea typeface="阿里巴巴普惠体 L" panose="00020600040101010101" pitchFamily="18" charset="-122"/>
              <a:cs typeface="阿里巴巴普惠体 L" panose="00020600040101010101" pitchFamily="18" charset="-122"/>
            </a:endParaRPr>
          </a:p>
          <a:p>
            <a:pPr algn="l"/>
            <a:r>
              <a:rPr lang="zh-CN" altLang="en-US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在一些问题。主要表现在：一是政府信息公开面对社会的宣传力</a:t>
            </a:r>
            <a:endParaRPr lang="zh-CN" altLang="en-US" sz="2000" b="1">
              <a:solidFill>
                <a:schemeClr val="tx1">
                  <a:lumMod val="65000"/>
                  <a:lumOff val="35000"/>
                </a:schemeClr>
              </a:solidFill>
              <a:latin typeface="阿里巴巴普惠体 L" panose="00020600040101010101" pitchFamily="18" charset="-122"/>
              <a:ea typeface="阿里巴巴普惠体 L" panose="00020600040101010101" pitchFamily="18" charset="-122"/>
              <a:cs typeface="阿里巴巴普惠体 L" panose="00020600040101010101" pitchFamily="18" charset="-122"/>
            </a:endParaRPr>
          </a:p>
          <a:p>
            <a:pPr algn="l"/>
            <a:r>
              <a:rPr lang="zh-CN" altLang="en-US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度和影响力度不够；二是政府信息公开类型及内容覆盖不够全面。</a:t>
            </a:r>
            <a:endParaRPr lang="zh-CN" altLang="en-US" sz="2000" b="1">
              <a:solidFill>
                <a:schemeClr val="tx1">
                  <a:lumMod val="65000"/>
                  <a:lumOff val="35000"/>
                </a:schemeClr>
              </a:solidFill>
              <a:latin typeface="阿里巴巴普惠体 L" panose="00020600040101010101" pitchFamily="18" charset="-122"/>
              <a:ea typeface="阿里巴巴普惠体 L" panose="00020600040101010101" pitchFamily="18" charset="-122"/>
              <a:cs typeface="阿里巴巴普惠体 L" panose="00020600040101010101" pitchFamily="18" charset="-122"/>
            </a:endParaRPr>
          </a:p>
          <a:p>
            <a:pPr algn="l"/>
            <a:r>
              <a:rPr lang="en-US" altLang="zh-CN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    </a:t>
            </a:r>
            <a:r>
              <a:rPr lang="zh-CN" altLang="en-US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针对存在的问题，下步工作中，冉堌镇将采取有效措施，持</a:t>
            </a:r>
            <a:endParaRPr lang="zh-CN" altLang="en-US" sz="2000" b="1">
              <a:solidFill>
                <a:schemeClr val="tx1">
                  <a:lumMod val="65000"/>
                  <a:lumOff val="35000"/>
                </a:schemeClr>
              </a:solidFill>
              <a:latin typeface="阿里巴巴普惠体 L" panose="00020600040101010101" pitchFamily="18" charset="-122"/>
              <a:ea typeface="阿里巴巴普惠体 L" panose="00020600040101010101" pitchFamily="18" charset="-122"/>
              <a:cs typeface="阿里巴巴普惠体 L" panose="00020600040101010101" pitchFamily="18" charset="-122"/>
            </a:endParaRPr>
          </a:p>
          <a:p>
            <a:pPr algn="l"/>
            <a:r>
              <a:rPr lang="zh-CN" altLang="en-US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续深化和规范政府信息公开工作。一是进一步强化政府信息公开</a:t>
            </a:r>
            <a:endParaRPr lang="zh-CN" altLang="en-US" sz="2000" b="1">
              <a:solidFill>
                <a:schemeClr val="tx1">
                  <a:lumMod val="65000"/>
                  <a:lumOff val="35000"/>
                </a:schemeClr>
              </a:solidFill>
              <a:latin typeface="阿里巴巴普惠体 L" panose="00020600040101010101" pitchFamily="18" charset="-122"/>
              <a:ea typeface="阿里巴巴普惠体 L" panose="00020600040101010101" pitchFamily="18" charset="-122"/>
              <a:cs typeface="阿里巴巴普惠体 L" panose="00020600040101010101" pitchFamily="18" charset="-122"/>
            </a:endParaRPr>
          </a:p>
          <a:p>
            <a:pPr algn="l"/>
            <a:r>
              <a:rPr lang="zh-CN" altLang="en-US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力度。持续健全和完善政府信息公开制度，规范公开内容，提高</a:t>
            </a:r>
            <a:endParaRPr lang="zh-CN" altLang="en-US" sz="2000" b="1">
              <a:solidFill>
                <a:schemeClr val="tx1">
                  <a:lumMod val="65000"/>
                  <a:lumOff val="35000"/>
                </a:schemeClr>
              </a:solidFill>
              <a:latin typeface="阿里巴巴普惠体 L" panose="00020600040101010101" pitchFamily="18" charset="-122"/>
              <a:ea typeface="阿里巴巴普惠体 L" panose="00020600040101010101" pitchFamily="18" charset="-122"/>
              <a:cs typeface="阿里巴巴普惠体 L" panose="00020600040101010101" pitchFamily="18" charset="-122"/>
            </a:endParaRPr>
          </a:p>
          <a:p>
            <a:pPr algn="l"/>
            <a:r>
              <a:rPr lang="zh-CN" altLang="en-US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公开质量，依托政府门户网、美篇号、微信等平台进行线上信息</a:t>
            </a:r>
            <a:endParaRPr lang="zh-CN" altLang="en-US" sz="2000" b="1">
              <a:solidFill>
                <a:schemeClr val="tx1">
                  <a:lumMod val="65000"/>
                  <a:lumOff val="35000"/>
                </a:schemeClr>
              </a:solidFill>
              <a:latin typeface="阿里巴巴普惠体 L" panose="00020600040101010101" pitchFamily="18" charset="-122"/>
              <a:ea typeface="阿里巴巴普惠体 L" panose="00020600040101010101" pitchFamily="18" charset="-122"/>
              <a:cs typeface="阿里巴巴普惠体 L" panose="00020600040101010101" pitchFamily="18" charset="-122"/>
            </a:endParaRPr>
          </a:p>
          <a:p>
            <a:pPr algn="l"/>
            <a:r>
              <a:rPr lang="zh-CN" altLang="en-US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公开，依托镇、村两级公示栏等途径进行线下同步发布，不断提</a:t>
            </a:r>
            <a:endParaRPr lang="zh-CN" altLang="en-US" sz="2000" b="1">
              <a:solidFill>
                <a:schemeClr val="tx1">
                  <a:lumMod val="65000"/>
                  <a:lumOff val="35000"/>
                </a:schemeClr>
              </a:solidFill>
              <a:latin typeface="阿里巴巴普惠体 L" panose="00020600040101010101" pitchFamily="18" charset="-122"/>
              <a:ea typeface="阿里巴巴普惠体 L" panose="00020600040101010101" pitchFamily="18" charset="-122"/>
              <a:cs typeface="阿里巴巴普惠体 L" panose="00020600040101010101" pitchFamily="18" charset="-122"/>
            </a:endParaRPr>
          </a:p>
          <a:p>
            <a:pPr algn="l"/>
            <a:r>
              <a:rPr lang="zh-CN" altLang="en-US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高群众知晓率。二是加强政府信息公开工作学习和培训。进一步</a:t>
            </a:r>
            <a:endParaRPr lang="zh-CN" altLang="en-US" sz="2000" b="1">
              <a:solidFill>
                <a:schemeClr val="tx1">
                  <a:lumMod val="65000"/>
                  <a:lumOff val="35000"/>
                </a:schemeClr>
              </a:solidFill>
              <a:latin typeface="阿里巴巴普惠体 L" panose="00020600040101010101" pitchFamily="18" charset="-122"/>
              <a:ea typeface="阿里巴巴普惠体 L" panose="00020600040101010101" pitchFamily="18" charset="-122"/>
              <a:cs typeface="阿里巴巴普惠体 L" panose="00020600040101010101" pitchFamily="18" charset="-122"/>
            </a:endParaRPr>
          </a:p>
          <a:p>
            <a:pPr algn="l"/>
            <a:r>
              <a:rPr lang="zh-CN" altLang="en-US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适应新常态、新思路，在不断提升政府信息公开工作整体水平的</a:t>
            </a:r>
            <a:endParaRPr lang="zh-CN" altLang="en-US" sz="2000" b="1">
              <a:solidFill>
                <a:schemeClr val="tx1">
                  <a:lumMod val="65000"/>
                  <a:lumOff val="35000"/>
                </a:schemeClr>
              </a:solidFill>
              <a:latin typeface="阿里巴巴普惠体 L" panose="00020600040101010101" pitchFamily="18" charset="-122"/>
              <a:ea typeface="阿里巴巴普惠体 L" panose="00020600040101010101" pitchFamily="18" charset="-122"/>
              <a:cs typeface="阿里巴巴普惠体 L" panose="00020600040101010101" pitchFamily="18" charset="-122"/>
            </a:endParaRPr>
          </a:p>
          <a:p>
            <a:pPr algn="l"/>
            <a:r>
              <a:rPr lang="zh-CN" altLang="en-US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同时，重视干部职工理论知识学习和业务技能培训，提升专业素</a:t>
            </a:r>
            <a:endParaRPr lang="zh-CN" altLang="en-US" sz="2000" b="1">
              <a:solidFill>
                <a:schemeClr val="tx1">
                  <a:lumMod val="65000"/>
                  <a:lumOff val="35000"/>
                </a:schemeClr>
              </a:solidFill>
              <a:latin typeface="阿里巴巴普惠体 L" panose="00020600040101010101" pitchFamily="18" charset="-122"/>
              <a:ea typeface="阿里巴巴普惠体 L" panose="00020600040101010101" pitchFamily="18" charset="-122"/>
              <a:cs typeface="阿里巴巴普惠体 L" panose="00020600040101010101" pitchFamily="18" charset="-122"/>
            </a:endParaRPr>
          </a:p>
          <a:p>
            <a:pPr algn="l"/>
            <a:r>
              <a:rPr lang="zh-CN" altLang="en-US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养，增强信息的时效性和针对性。</a:t>
            </a:r>
            <a:endParaRPr lang="zh-CN" altLang="en-US" sz="2000" b="1">
              <a:solidFill>
                <a:schemeClr val="tx1">
                  <a:lumMod val="65000"/>
                  <a:lumOff val="35000"/>
                </a:schemeClr>
              </a:solidFill>
              <a:latin typeface="阿里巴巴普惠体 L" panose="00020600040101010101" pitchFamily="18" charset="-122"/>
              <a:ea typeface="阿里巴巴普惠体 L" panose="00020600040101010101" pitchFamily="18" charset="-122"/>
              <a:cs typeface="阿里巴巴普惠体 L" panose="00020600040101010101" pitchFamily="18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022517" y="1"/>
            <a:ext cx="2169482" cy="1337911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10800000">
            <a:off x="0" y="5520089"/>
            <a:ext cx="2169482" cy="1337911"/>
          </a:xfrm>
          <a:prstGeom prst="rect">
            <a:avLst/>
          </a:prstGeom>
        </p:spPr>
      </p:pic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2331085" y="304800"/>
            <a:ext cx="7826375" cy="4901565"/>
          </a:xfrm>
          <a:prstGeom prst="rect">
            <a:avLst/>
          </a:prstGeom>
          <a:noFill/>
        </p:spPr>
        <p:txBody>
          <a:bodyPr wrap="none" rtlCol="0">
            <a:noAutofit/>
          </a:bodyPr>
          <a:p>
            <a:pPr algn="l"/>
            <a:r>
              <a:rPr lang="zh-CN" altLang="en-US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六、其他需要报告的事项</a:t>
            </a:r>
            <a:endParaRPr lang="zh-CN" altLang="en-US" sz="2000" b="1">
              <a:solidFill>
                <a:schemeClr val="tx1">
                  <a:lumMod val="65000"/>
                  <a:lumOff val="35000"/>
                </a:schemeClr>
              </a:solidFill>
              <a:latin typeface="阿里巴巴普惠体 L" panose="00020600040101010101" pitchFamily="18" charset="-122"/>
              <a:ea typeface="阿里巴巴普惠体 L" panose="00020600040101010101" pitchFamily="18" charset="-122"/>
              <a:cs typeface="阿里巴巴普惠体 L" panose="00020600040101010101" pitchFamily="18" charset="-122"/>
            </a:endParaRPr>
          </a:p>
          <a:p>
            <a:pPr algn="l"/>
            <a:endParaRPr lang="zh-CN" altLang="en-US" sz="2000" b="1">
              <a:solidFill>
                <a:schemeClr val="tx1">
                  <a:lumMod val="65000"/>
                  <a:lumOff val="35000"/>
                </a:schemeClr>
              </a:solidFill>
              <a:latin typeface="阿里巴巴普惠体 L" panose="00020600040101010101" pitchFamily="18" charset="-122"/>
              <a:ea typeface="阿里巴巴普惠体 L" panose="00020600040101010101" pitchFamily="18" charset="-122"/>
              <a:cs typeface="阿里巴巴普惠体 L" panose="00020600040101010101" pitchFamily="18" charset="-122"/>
            </a:endParaRPr>
          </a:p>
          <a:p>
            <a:pPr algn="l"/>
            <a:r>
              <a:rPr lang="en-US" altLang="zh-CN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    </a:t>
            </a:r>
            <a:r>
              <a:rPr lang="zh-CN" altLang="en-US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（一）依据《政府信息公开信息处理费管理办法》收取信息处</a:t>
            </a:r>
            <a:endParaRPr lang="zh-CN" altLang="en-US" sz="2000" b="1">
              <a:solidFill>
                <a:schemeClr val="tx1">
                  <a:lumMod val="65000"/>
                  <a:lumOff val="35000"/>
                </a:schemeClr>
              </a:solidFill>
              <a:latin typeface="阿里巴巴普惠体 L" panose="00020600040101010101" pitchFamily="18" charset="-122"/>
              <a:ea typeface="阿里巴巴普惠体 L" panose="00020600040101010101" pitchFamily="18" charset="-122"/>
              <a:cs typeface="阿里巴巴普惠体 L" panose="00020600040101010101" pitchFamily="18" charset="-122"/>
            </a:endParaRPr>
          </a:p>
          <a:p>
            <a:pPr algn="l"/>
            <a:r>
              <a:rPr lang="zh-CN" altLang="en-US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理费的情况。</a:t>
            </a:r>
            <a:endParaRPr lang="zh-CN" altLang="en-US" sz="2000" b="1">
              <a:solidFill>
                <a:schemeClr val="tx1">
                  <a:lumMod val="65000"/>
                  <a:lumOff val="35000"/>
                </a:schemeClr>
              </a:solidFill>
              <a:latin typeface="阿里巴巴普惠体 L" panose="00020600040101010101" pitchFamily="18" charset="-122"/>
              <a:ea typeface="阿里巴巴普惠体 L" panose="00020600040101010101" pitchFamily="18" charset="-122"/>
              <a:cs typeface="阿里巴巴普惠体 L" panose="00020600040101010101" pitchFamily="18" charset="-122"/>
            </a:endParaRPr>
          </a:p>
          <a:p>
            <a:pPr algn="l"/>
            <a:r>
              <a:rPr lang="en-US" altLang="zh-CN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    </a:t>
            </a:r>
            <a:r>
              <a:rPr lang="zh-CN" altLang="en-US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我单位</a:t>
            </a:r>
            <a:r>
              <a:rPr lang="en-US" altLang="zh-CN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2024</a:t>
            </a:r>
            <a:r>
              <a:rPr lang="zh-CN" altLang="en-US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年没有收取信息处理费。</a:t>
            </a:r>
            <a:endParaRPr lang="zh-CN" altLang="en-US" sz="2000" b="1">
              <a:solidFill>
                <a:schemeClr val="tx1">
                  <a:lumMod val="65000"/>
                  <a:lumOff val="35000"/>
                </a:schemeClr>
              </a:solidFill>
              <a:latin typeface="阿里巴巴普惠体 L" panose="00020600040101010101" pitchFamily="18" charset="-122"/>
              <a:ea typeface="阿里巴巴普惠体 L" panose="00020600040101010101" pitchFamily="18" charset="-122"/>
              <a:cs typeface="阿里巴巴普惠体 L" panose="00020600040101010101" pitchFamily="18" charset="-122"/>
            </a:endParaRPr>
          </a:p>
          <a:p>
            <a:pPr algn="l"/>
            <a:r>
              <a:rPr lang="en-US" altLang="zh-CN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    </a:t>
            </a:r>
            <a:r>
              <a:rPr lang="zh-CN" altLang="en-US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（二）落实上级年度政务公开工作要点情况。</a:t>
            </a:r>
            <a:endParaRPr lang="zh-CN" altLang="en-US" sz="2000" b="1">
              <a:solidFill>
                <a:schemeClr val="tx1">
                  <a:lumMod val="65000"/>
                  <a:lumOff val="35000"/>
                </a:schemeClr>
              </a:solidFill>
              <a:latin typeface="阿里巴巴普惠体 L" panose="00020600040101010101" pitchFamily="18" charset="-122"/>
              <a:ea typeface="阿里巴巴普惠体 L" panose="00020600040101010101" pitchFamily="18" charset="-122"/>
              <a:cs typeface="阿里巴巴普惠体 L" panose="00020600040101010101" pitchFamily="18" charset="-122"/>
            </a:endParaRPr>
          </a:p>
          <a:p>
            <a:pPr algn="l"/>
            <a:r>
              <a:rPr lang="en-US" altLang="zh-CN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    2024</a:t>
            </a:r>
            <a:r>
              <a:rPr lang="zh-CN" altLang="en-US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年，冉堌镇严格执行《中华人民共和国政府信息公开条例》，</a:t>
            </a:r>
            <a:endParaRPr lang="zh-CN" altLang="en-US" sz="2000" b="1">
              <a:solidFill>
                <a:schemeClr val="tx1">
                  <a:lumMod val="65000"/>
                  <a:lumOff val="35000"/>
                </a:schemeClr>
              </a:solidFill>
              <a:latin typeface="阿里巴巴普惠体 L" panose="00020600040101010101" pitchFamily="18" charset="-122"/>
              <a:ea typeface="阿里巴巴普惠体 L" panose="00020600040101010101" pitchFamily="18" charset="-122"/>
              <a:cs typeface="阿里巴巴普惠体 L" panose="00020600040101010101" pitchFamily="18" charset="-122"/>
            </a:endParaRPr>
          </a:p>
          <a:p>
            <a:pPr algn="l"/>
            <a:r>
              <a:rPr lang="zh-CN" altLang="en-US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认真落实政务公开工作要点，遵循公正、公平、合法、便民的原则开</a:t>
            </a:r>
            <a:endParaRPr lang="zh-CN" altLang="en-US" sz="2000" b="1">
              <a:solidFill>
                <a:schemeClr val="tx1">
                  <a:lumMod val="65000"/>
                  <a:lumOff val="35000"/>
                </a:schemeClr>
              </a:solidFill>
              <a:latin typeface="阿里巴巴普惠体 L" panose="00020600040101010101" pitchFamily="18" charset="-122"/>
              <a:ea typeface="阿里巴巴普惠体 L" panose="00020600040101010101" pitchFamily="18" charset="-122"/>
              <a:cs typeface="阿里巴巴普惠体 L" panose="00020600040101010101" pitchFamily="18" charset="-122"/>
            </a:endParaRPr>
          </a:p>
          <a:p>
            <a:pPr algn="l"/>
            <a:r>
              <a:rPr lang="zh-CN" altLang="en-US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展政府信息公开工作。</a:t>
            </a:r>
            <a:endParaRPr lang="zh-CN" altLang="en-US" sz="2000" b="1">
              <a:solidFill>
                <a:schemeClr val="tx1">
                  <a:lumMod val="65000"/>
                  <a:lumOff val="35000"/>
                </a:schemeClr>
              </a:solidFill>
              <a:latin typeface="阿里巴巴普惠体 L" panose="00020600040101010101" pitchFamily="18" charset="-122"/>
              <a:ea typeface="阿里巴巴普惠体 L" panose="00020600040101010101" pitchFamily="18" charset="-122"/>
              <a:cs typeface="阿里巴巴普惠体 L" panose="00020600040101010101" pitchFamily="18" charset="-122"/>
            </a:endParaRPr>
          </a:p>
          <a:p>
            <a:pPr algn="l"/>
            <a:r>
              <a:rPr lang="en-US" altLang="zh-CN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    </a:t>
            </a:r>
            <a:r>
              <a:rPr lang="zh-CN" altLang="en-US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（三）人大代表建议和政协提案办理结果公开情况。</a:t>
            </a:r>
            <a:endParaRPr lang="zh-CN" altLang="en-US" sz="2000" b="1">
              <a:solidFill>
                <a:schemeClr val="tx1">
                  <a:lumMod val="65000"/>
                  <a:lumOff val="35000"/>
                </a:schemeClr>
              </a:solidFill>
              <a:latin typeface="阿里巴巴普惠体 L" panose="00020600040101010101" pitchFamily="18" charset="-122"/>
              <a:ea typeface="阿里巴巴普惠体 L" panose="00020600040101010101" pitchFamily="18" charset="-122"/>
              <a:cs typeface="阿里巴巴普惠体 L" panose="00020600040101010101" pitchFamily="18" charset="-122"/>
            </a:endParaRPr>
          </a:p>
          <a:p>
            <a:pPr algn="l"/>
            <a:r>
              <a:rPr lang="en-US" altLang="zh-CN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    </a:t>
            </a:r>
            <a:r>
              <a:rPr lang="zh-CN" altLang="en-US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我单位</a:t>
            </a:r>
            <a:r>
              <a:rPr lang="en-US" altLang="zh-CN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2024</a:t>
            </a:r>
            <a:r>
              <a:rPr lang="zh-CN" altLang="en-US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年没有收到人大代表建议与政协委员提案。</a:t>
            </a:r>
            <a:endParaRPr lang="zh-CN" altLang="en-US" sz="2000" b="1">
              <a:solidFill>
                <a:schemeClr val="tx1">
                  <a:lumMod val="65000"/>
                  <a:lumOff val="35000"/>
                </a:schemeClr>
              </a:solidFill>
              <a:latin typeface="阿里巴巴普惠体 L" panose="00020600040101010101" pitchFamily="18" charset="-122"/>
              <a:ea typeface="阿里巴巴普惠体 L" panose="00020600040101010101" pitchFamily="18" charset="-122"/>
              <a:cs typeface="阿里巴巴普惠体 L" panose="00020600040101010101" pitchFamily="18" charset="-122"/>
            </a:endParaRPr>
          </a:p>
          <a:p>
            <a:pPr algn="l"/>
            <a:r>
              <a:rPr lang="en-US" altLang="zh-CN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    </a:t>
            </a:r>
            <a:r>
              <a:rPr lang="zh-CN" altLang="en-US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（四）年度政务公开工作创新情况。</a:t>
            </a:r>
            <a:endParaRPr lang="zh-CN" altLang="en-US" sz="2000" b="1">
              <a:solidFill>
                <a:schemeClr val="tx1">
                  <a:lumMod val="65000"/>
                  <a:lumOff val="35000"/>
                </a:schemeClr>
              </a:solidFill>
              <a:latin typeface="阿里巴巴普惠体 L" panose="00020600040101010101" pitchFamily="18" charset="-122"/>
              <a:ea typeface="阿里巴巴普惠体 L" panose="00020600040101010101" pitchFamily="18" charset="-122"/>
              <a:cs typeface="阿里巴巴普惠体 L" panose="00020600040101010101" pitchFamily="18" charset="-122"/>
            </a:endParaRPr>
          </a:p>
          <a:p>
            <a:pPr algn="l"/>
            <a:r>
              <a:rPr lang="en-US" altLang="zh-CN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    </a:t>
            </a:r>
            <a:r>
              <a:rPr lang="zh-CN" altLang="en-US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无。</a:t>
            </a:r>
            <a:endParaRPr lang="zh-CN" altLang="en-US" sz="2000" b="1">
              <a:solidFill>
                <a:schemeClr val="tx1">
                  <a:lumMod val="65000"/>
                  <a:lumOff val="35000"/>
                </a:schemeClr>
              </a:solidFill>
              <a:latin typeface="阿里巴巴普惠体 L" panose="00020600040101010101" pitchFamily="18" charset="-122"/>
              <a:ea typeface="阿里巴巴普惠体 L" panose="00020600040101010101" pitchFamily="18" charset="-122"/>
              <a:cs typeface="阿里巴巴普惠体 L" panose="00020600040101010101" pitchFamily="18" charset="-122"/>
            </a:endParaRPr>
          </a:p>
          <a:p>
            <a:pPr algn="l"/>
            <a:r>
              <a:rPr lang="en-US" altLang="zh-CN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    </a:t>
            </a:r>
            <a:r>
              <a:rPr lang="zh-CN" altLang="en-US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（五）政府信息公开工作年度报告数据统计需要说明的事项。</a:t>
            </a:r>
            <a:endParaRPr lang="zh-CN" altLang="en-US" sz="2000" b="1">
              <a:solidFill>
                <a:schemeClr val="tx1">
                  <a:lumMod val="65000"/>
                  <a:lumOff val="35000"/>
                </a:schemeClr>
              </a:solidFill>
              <a:latin typeface="阿里巴巴普惠体 L" panose="00020600040101010101" pitchFamily="18" charset="-122"/>
              <a:ea typeface="阿里巴巴普惠体 L" panose="00020600040101010101" pitchFamily="18" charset="-122"/>
              <a:cs typeface="阿里巴巴普惠体 L" panose="00020600040101010101" pitchFamily="18" charset="-122"/>
            </a:endParaRPr>
          </a:p>
          <a:p>
            <a:pPr algn="l"/>
            <a:r>
              <a:rPr lang="en-US" altLang="zh-CN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    </a:t>
            </a:r>
            <a:r>
              <a:rPr lang="zh-CN" altLang="en-US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无。</a:t>
            </a:r>
            <a:endParaRPr lang="zh-CN" altLang="en-US" sz="2000" b="1">
              <a:solidFill>
                <a:schemeClr val="tx1">
                  <a:lumMod val="65000"/>
                  <a:lumOff val="35000"/>
                </a:schemeClr>
              </a:solidFill>
              <a:latin typeface="阿里巴巴普惠体 L" panose="00020600040101010101" pitchFamily="18" charset="-122"/>
              <a:ea typeface="阿里巴巴普惠体 L" panose="00020600040101010101" pitchFamily="18" charset="-122"/>
              <a:cs typeface="阿里巴巴普惠体 L" panose="00020600040101010101" pitchFamily="18" charset="-122"/>
            </a:endParaRPr>
          </a:p>
          <a:p>
            <a:pPr algn="l"/>
            <a:r>
              <a:rPr lang="en-US" altLang="zh-CN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    </a:t>
            </a:r>
            <a:r>
              <a:rPr lang="zh-CN" altLang="en-US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（六）认为需要报告的其他事项。</a:t>
            </a:r>
            <a:endParaRPr lang="zh-CN" altLang="en-US" sz="2000" b="1">
              <a:solidFill>
                <a:schemeClr val="tx1">
                  <a:lumMod val="65000"/>
                  <a:lumOff val="35000"/>
                </a:schemeClr>
              </a:solidFill>
              <a:latin typeface="阿里巴巴普惠体 L" panose="00020600040101010101" pitchFamily="18" charset="-122"/>
              <a:ea typeface="阿里巴巴普惠体 L" panose="00020600040101010101" pitchFamily="18" charset="-122"/>
              <a:cs typeface="阿里巴巴普惠体 L" panose="00020600040101010101" pitchFamily="18" charset="-122"/>
            </a:endParaRPr>
          </a:p>
          <a:p>
            <a:pPr algn="l"/>
            <a:r>
              <a:rPr lang="en-US" altLang="zh-CN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    </a:t>
            </a:r>
            <a:r>
              <a:rPr lang="zh-CN" altLang="en-US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无。</a:t>
            </a:r>
            <a:endParaRPr lang="zh-CN" altLang="en-US" sz="2000" b="1">
              <a:solidFill>
                <a:schemeClr val="tx1">
                  <a:lumMod val="65000"/>
                  <a:lumOff val="35000"/>
                </a:schemeClr>
              </a:solidFill>
              <a:latin typeface="阿里巴巴普惠体 L" panose="00020600040101010101" pitchFamily="18" charset="-122"/>
              <a:ea typeface="阿里巴巴普惠体 L" panose="00020600040101010101" pitchFamily="18" charset="-122"/>
              <a:cs typeface="阿里巴巴普惠体 L" panose="00020600040101010101" pitchFamily="18" charset="-122"/>
            </a:endParaRPr>
          </a:p>
          <a:p>
            <a:pPr algn="l"/>
            <a:r>
              <a:rPr lang="en-US" altLang="zh-CN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    </a:t>
            </a:r>
            <a:r>
              <a:rPr lang="zh-CN" altLang="en-US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（七）其他有关文件专门要求通过政府信息公开工作年度报告</a:t>
            </a:r>
            <a:endParaRPr lang="zh-CN" altLang="en-US" sz="2000" b="1">
              <a:solidFill>
                <a:schemeClr val="tx1">
                  <a:lumMod val="65000"/>
                  <a:lumOff val="35000"/>
                </a:schemeClr>
              </a:solidFill>
              <a:latin typeface="阿里巴巴普惠体 L" panose="00020600040101010101" pitchFamily="18" charset="-122"/>
              <a:ea typeface="阿里巴巴普惠体 L" panose="00020600040101010101" pitchFamily="18" charset="-122"/>
              <a:cs typeface="阿里巴巴普惠体 L" panose="00020600040101010101" pitchFamily="18" charset="-122"/>
            </a:endParaRPr>
          </a:p>
          <a:p>
            <a:pPr algn="l"/>
            <a:r>
              <a:rPr lang="zh-CN" altLang="en-US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予以报告的事项。</a:t>
            </a:r>
            <a:endParaRPr lang="zh-CN" altLang="en-US" sz="2000" b="1">
              <a:solidFill>
                <a:schemeClr val="tx1">
                  <a:lumMod val="65000"/>
                  <a:lumOff val="35000"/>
                </a:schemeClr>
              </a:solidFill>
              <a:latin typeface="阿里巴巴普惠体 L" panose="00020600040101010101" pitchFamily="18" charset="-122"/>
              <a:ea typeface="阿里巴巴普惠体 L" panose="00020600040101010101" pitchFamily="18" charset="-122"/>
              <a:cs typeface="阿里巴巴普惠体 L" panose="00020600040101010101" pitchFamily="18" charset="-122"/>
            </a:endParaRPr>
          </a:p>
          <a:p>
            <a:pPr algn="l"/>
            <a:r>
              <a:rPr lang="en-US" altLang="zh-CN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    </a:t>
            </a:r>
            <a:r>
              <a:rPr lang="zh-CN" altLang="en-US" sz="2000" b="1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无。</a:t>
            </a:r>
            <a:endParaRPr lang="zh-CN" altLang="en-US" sz="2000" b="1">
              <a:solidFill>
                <a:schemeClr val="tx1">
                  <a:lumMod val="65000"/>
                  <a:lumOff val="35000"/>
                </a:schemeClr>
              </a:solidFill>
              <a:latin typeface="阿里巴巴普惠体 L" panose="00020600040101010101" pitchFamily="18" charset="-122"/>
              <a:ea typeface="阿里巴巴普惠体 L" panose="00020600040101010101" pitchFamily="18" charset="-122"/>
              <a:cs typeface="阿里巴巴普惠体 L" panose="00020600040101010101" pitchFamily="18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DIAGRAM_VIRTUALLY_FRAME" val="{&quot;height&quot;:174.7136220472441,&quot;left&quot;:173.44338582677165,&quot;top&quot;:204.1727559055118,&quot;width&quot;:638.7032283464567}"/>
</p:tagLst>
</file>

<file path=ppt/tags/tag2.xml><?xml version="1.0" encoding="utf-8"?>
<p:tagLst xmlns:p="http://schemas.openxmlformats.org/presentationml/2006/main">
  <p:tag name="KSO_WM_DIAGRAM_VIRTUALLY_FRAME" val="{&quot;height&quot;:174.7136220472441,&quot;left&quot;:173.44338582677165,&quot;top&quot;:204.1727559055118,&quot;width&quot;:638.7032283464567}"/>
</p:tagLst>
</file>

<file path=ppt/tags/tag3.xml><?xml version="1.0" encoding="utf-8"?>
<p:tagLst xmlns:p="http://schemas.openxmlformats.org/presentationml/2006/main">
  <p:tag name="KSO_WM_DIAGRAM_VIRTUALLY_FRAME" val="{&quot;height&quot;:174.7136220472441,&quot;left&quot;:173.44338582677165,&quot;top&quot;:204.1727559055118,&quot;width&quot;:638.7032283464567}"/>
</p:tagLst>
</file>

<file path=ppt/tags/tag4.xml><?xml version="1.0" encoding="utf-8"?>
<p:tagLst xmlns:p="http://schemas.openxmlformats.org/presentationml/2006/main">
  <p:tag name="KSO_WM_DIAGRAM_VIRTUALLY_FRAME" val="{&quot;height&quot;:174.7136220472441,&quot;left&quot;:173.44338582677165,&quot;top&quot;:204.1727559055118,&quot;width&quot;:638.7032283464567}"/>
</p:tagLst>
</file>

<file path=ppt/tags/tag5.xml><?xml version="1.0" encoding="utf-8"?>
<p:tagLst xmlns:p="http://schemas.openxmlformats.org/presentationml/2006/main">
  <p:tag name="KSO_WM_DIAGRAM_VIRTUALLY_FRAME" val="{&quot;height&quot;:174.7136220472441,&quot;left&quot;:173.44338582677165,&quot;top&quot;:204.1727559055118,&quot;width&quot;:638.7032283464567}"/>
</p:tagLst>
</file>

<file path=ppt/tags/tag6.xml><?xml version="1.0" encoding="utf-8"?>
<p:tagLst xmlns:p="http://schemas.openxmlformats.org/presentationml/2006/main">
  <p:tag name="KSO_WM_DIAGRAM_VIRTUALLY_FRAME" val="{&quot;height&quot;:174.7136220472441,&quot;left&quot;:173.44338582677165,&quot;top&quot;:204.1727559055118,&quot;width&quot;:638.7032283464567}"/>
</p:tagLst>
</file>

<file path=ppt/tags/tag7.xml><?xml version="1.0" encoding="utf-8"?>
<p:tagLst xmlns:p="http://schemas.openxmlformats.org/presentationml/2006/main">
  <p:tag name="KSO_WM_DIAGRAM_VIRTUALLY_FRAME" val="{&quot;height&quot;:174.7136220472441,&quot;left&quot;:173.44338582677165,&quot;top&quot;:204.1727559055118,&quot;width&quot;:638.7032283464567}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2473</Words>
  <Application>WPS 演示</Application>
  <PresentationFormat>宽屏</PresentationFormat>
  <Paragraphs>329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21" baseType="lpstr">
      <vt:lpstr>Arial</vt:lpstr>
      <vt:lpstr>宋体</vt:lpstr>
      <vt:lpstr>Wingdings</vt:lpstr>
      <vt:lpstr>汉仪良品线简</vt:lpstr>
      <vt:lpstr>阿里巴巴普惠体 R</vt:lpstr>
      <vt:lpstr>阿里巴巴普惠体 L</vt:lpstr>
      <vt:lpstr>黑体</vt:lpstr>
      <vt:lpstr>仿宋_GB2312</vt:lpstr>
      <vt:lpstr>微软雅黑</vt:lpstr>
      <vt:lpstr>Arial Unicode MS</vt:lpstr>
      <vt:lpstr>Calibri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钟月嫣</dc:creator>
  <cp:lastModifiedBy>万物静默</cp:lastModifiedBy>
  <cp:revision>16</cp:revision>
  <dcterms:created xsi:type="dcterms:W3CDTF">2019-10-12T05:45:00Z</dcterms:created>
  <dcterms:modified xsi:type="dcterms:W3CDTF">2025-02-19T02:50:43Z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KSOTemplateUUID">
    <vt:lpwstr>v1.0_mb_xG6LaDwey8GJfPnF5eaGrw==</vt:lpwstr>
  </property>
  <property fmtid="{D5CDD505-2E9C-101B-9397-08002B2CF9AE}" pid="4" name="ICV">
    <vt:lpwstr>D8208C2D287E45A29405F8F7F5C98363_11</vt:lpwstr>
  </property>
</Properties>
</file>